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61" r:id="rId7"/>
    <p:sldId id="262" r:id="rId8"/>
    <p:sldId id="264" r:id="rId9"/>
    <p:sldId id="267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FFFFFF"/>
    <a:srgbClr val="E05720"/>
    <a:srgbClr val="6666FF"/>
    <a:srgbClr val="3399FF"/>
    <a:srgbClr val="339966"/>
    <a:srgbClr val="0099FF"/>
    <a:srgbClr val="6600F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134995"/>
          </a:xfrm>
          <a:custGeom>
            <a:avLst/>
            <a:gdLst/>
            <a:ahLst/>
            <a:cxnLst/>
            <a:rect l="l" t="t" r="r" b="b"/>
            <a:pathLst>
              <a:path w="12192000" h="3134995">
                <a:moveTo>
                  <a:pt x="0" y="3134867"/>
                </a:moveTo>
                <a:lnTo>
                  <a:pt x="12192000" y="3134867"/>
                </a:lnTo>
                <a:lnTo>
                  <a:pt x="12192000" y="0"/>
                </a:lnTo>
                <a:lnTo>
                  <a:pt x="0" y="0"/>
                </a:lnTo>
                <a:lnTo>
                  <a:pt x="0" y="3134867"/>
                </a:lnTo>
                <a:close/>
              </a:path>
            </a:pathLst>
          </a:custGeom>
          <a:solidFill>
            <a:srgbClr val="663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134867"/>
            <a:ext cx="12192000" cy="3723640"/>
          </a:xfrm>
          <a:custGeom>
            <a:avLst/>
            <a:gdLst/>
            <a:ahLst/>
            <a:cxnLst/>
            <a:rect l="l" t="t" r="r" b="b"/>
            <a:pathLst>
              <a:path w="12192000" h="3723640">
                <a:moveTo>
                  <a:pt x="12191999" y="0"/>
                </a:moveTo>
                <a:lnTo>
                  <a:pt x="0" y="0"/>
                </a:lnTo>
                <a:lnTo>
                  <a:pt x="0" y="3723130"/>
                </a:lnTo>
                <a:lnTo>
                  <a:pt x="12191999" y="37231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910" y="1929765"/>
            <a:ext cx="3710178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6550" y="1173556"/>
            <a:ext cx="7438898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76400"/>
            <a:ext cx="11028782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5400" dirty="0" smtClean="0">
                <a:solidFill>
                  <a:srgbClr val="9999FF"/>
                </a:solidFill>
              </a:rPr>
              <a:t>ИННОВАЦИОННЫЙ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3600" dirty="0" smtClean="0">
                <a:solidFill>
                  <a:srgbClr val="6666FF"/>
                </a:solidFill>
              </a:rPr>
              <a:t>не имеющий аналогов в мире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9999FF"/>
                </a:solidFill>
              </a:rPr>
              <a:t>ЛЕКАРСТВЕННЫЙ </a:t>
            </a:r>
            <a:br>
              <a:rPr lang="ru-RU" sz="5400" dirty="0" smtClean="0">
                <a:solidFill>
                  <a:srgbClr val="9999FF"/>
                </a:solidFill>
              </a:rPr>
            </a:br>
            <a:r>
              <a:rPr lang="ru-RU" sz="5400" dirty="0" smtClean="0">
                <a:solidFill>
                  <a:srgbClr val="9999FF"/>
                </a:solidFill>
              </a:rPr>
              <a:t>ПРЕПАРАТ </a:t>
            </a:r>
            <a:br>
              <a:rPr lang="ru-RU" sz="5400" dirty="0" smtClean="0">
                <a:solidFill>
                  <a:srgbClr val="9999FF"/>
                </a:solidFill>
              </a:rPr>
            </a:br>
            <a:r>
              <a:rPr lang="ru-RU" sz="5400" dirty="0" smtClean="0">
                <a:solidFill>
                  <a:srgbClr val="9999FF"/>
                </a:solidFill>
              </a:rPr>
              <a:t>ДЛЯ ЛЕЧЕНИЯ </a:t>
            </a:r>
            <a:br>
              <a:rPr lang="ru-RU" sz="5400" dirty="0" smtClean="0">
                <a:solidFill>
                  <a:srgbClr val="9999FF"/>
                </a:solidFill>
              </a:rPr>
            </a:br>
            <a:r>
              <a:rPr lang="ru-RU" sz="5400" dirty="0" smtClean="0">
                <a:solidFill>
                  <a:srgbClr val="9999FF"/>
                </a:solidFill>
              </a:rPr>
              <a:t>ЗАБОЛЕВАНИЙ ГЛАЗ</a:t>
            </a:r>
            <a:endParaRPr sz="5400" dirty="0">
              <a:solidFill>
                <a:srgbClr val="9999F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829310" cy="843915"/>
          </a:xfrm>
          <a:custGeom>
            <a:avLst/>
            <a:gdLst/>
            <a:ahLst/>
            <a:cxnLst/>
            <a:rect l="l" t="t" r="r" b="b"/>
            <a:pathLst>
              <a:path w="829310" h="843914">
                <a:moveTo>
                  <a:pt x="829055" y="0"/>
                </a:moveTo>
                <a:lnTo>
                  <a:pt x="0" y="8436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0" y="5682615"/>
            <a:ext cx="1155065" cy="1175385"/>
          </a:xfrm>
          <a:custGeom>
            <a:avLst/>
            <a:gdLst/>
            <a:ahLst/>
            <a:cxnLst/>
            <a:rect l="l" t="t" r="r" b="b"/>
            <a:pathLst>
              <a:path w="1155065" h="1175384">
                <a:moveTo>
                  <a:pt x="1154647" y="0"/>
                </a:moveTo>
                <a:lnTo>
                  <a:pt x="0" y="117500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0" y="0"/>
            <a:ext cx="1386840" cy="1411605"/>
          </a:xfrm>
          <a:custGeom>
            <a:avLst/>
            <a:gdLst/>
            <a:ahLst/>
            <a:cxnLst/>
            <a:rect l="l" t="t" r="r" b="b"/>
            <a:pathLst>
              <a:path w="1386840" h="1411605">
                <a:moveTo>
                  <a:pt x="1386777" y="0"/>
                </a:moveTo>
                <a:lnTo>
                  <a:pt x="0" y="141122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3" descr="D:\Мои документы\Документы_НОВЫЕ (от 22.10.2019)\Д.Д.-2011 (!!!!!)\Д.Д.(готовность-4)-!\ФОТО для Главы 3 =п.3.7 (эксп. Ядерная кат.)\ЯК+сер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667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Документы_НОВЫЕ (от 22.10.2019)\Д.Д.-2011 (!!!!!)\Д.Д.(готовность-4)-!\ФОТО для Главы 3 =п.3.7 (эксп. Ядерная кат.)\Я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399" y="895351"/>
            <a:ext cx="3260549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8953500" y="1000125"/>
            <a:ext cx="3200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rgbClr val="6666FF"/>
                </a:solidFill>
              </a:rPr>
              <a:t>Хрусталик глаза БЕЗ лечения</a:t>
            </a:r>
          </a:p>
          <a:p>
            <a:pPr algn="ctr"/>
            <a:endParaRPr lang="ru-RU" sz="1600" dirty="0"/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8943975" y="4591050"/>
            <a:ext cx="3200400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6666FF"/>
                </a:solidFill>
              </a:rPr>
              <a:t>Хрусталик глаза ПРИ ЛЕЧЕНИИ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533" y="604900"/>
            <a:ext cx="917575" cy="305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spc="-38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800" y="2133600"/>
            <a:ext cx="7620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430" dirty="0" err="1" smtClean="0"/>
              <a:t>Описание</a:t>
            </a:r>
            <a:r>
              <a:rPr lang="ru-RU" spc="430" dirty="0" smtClean="0"/>
              <a:t> </a:t>
            </a:r>
            <a:r>
              <a:rPr spc="370" dirty="0" err="1" smtClean="0"/>
              <a:t>проект</a:t>
            </a:r>
            <a:r>
              <a:rPr lang="ru-RU" spc="370" dirty="0" smtClean="0"/>
              <a:t>а</a:t>
            </a:r>
            <a:endParaRPr spc="370" dirty="0"/>
          </a:p>
        </p:txBody>
      </p:sp>
      <p:sp>
        <p:nvSpPr>
          <p:cNvPr id="5" name="object 5"/>
          <p:cNvSpPr txBox="1"/>
          <p:nvPr/>
        </p:nvSpPr>
        <p:spPr>
          <a:xfrm>
            <a:off x="2352675" y="3524250"/>
            <a:ext cx="944880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Промышленное производство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выведением на российский и международный рынок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инновационного лекарственного препарата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(глазные капли)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лечения и профилактики слепоты,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вызванной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дистрофическими / дегенеративными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заболеваниями глаз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(катаракта, глаукома, возрастная 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макулярная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дегенерация, фиброз сетчатки и другие)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основе синтезируемой в РФ фармацевтической субстанции,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готовностью ряда </a:t>
            </a:r>
            <a:r>
              <a:rPr lang="ru-RU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фармкомпаний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 производству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(полного цикла)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высоким уровнем патентной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и международной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защиты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6789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900" spc="2150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0455" y="1858234"/>
            <a:ext cx="64008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465" dirty="0" smtClean="0"/>
              <a:t>Рынок РФ</a:t>
            </a:r>
            <a:r>
              <a:rPr lang="ru-RU" spc="425" dirty="0" smtClean="0"/>
              <a:t/>
            </a:r>
            <a:br>
              <a:rPr lang="ru-RU" spc="425" dirty="0" smtClean="0"/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(на примере только одной патологии – ВОЗРАСТНОЙ КАТАРАКТЫ)</a:t>
            </a:r>
            <a:endParaRPr sz="1600" spc="425" dirty="0"/>
          </a:p>
        </p:txBody>
      </p:sp>
      <p:sp>
        <p:nvSpPr>
          <p:cNvPr id="4" name="object 4"/>
          <p:cNvSpPr txBox="1"/>
          <p:nvPr/>
        </p:nvSpPr>
        <p:spPr>
          <a:xfrm>
            <a:off x="2514600" y="3352800"/>
            <a:ext cx="9829800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b="1" u="sng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ПОТРЕБИТЕЛИ</a:t>
            </a:r>
            <a:r>
              <a:rPr lang="ru-RU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 </a:t>
            </a:r>
            <a:r>
              <a:rPr lang="ru-RU" sz="1600" b="1" i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свыше </a:t>
            </a:r>
            <a:r>
              <a:rPr lang="ru-RU" sz="1600" b="1" i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</a:t>
            </a:r>
            <a:r>
              <a:rPr lang="ru-RU" sz="1600" b="1" i="1" dirty="0" err="1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</a:t>
            </a:r>
            <a:r>
              <a:rPr lang="ru-RU" sz="1600" b="1" i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пациентов</a:t>
            </a:r>
            <a:endParaRPr lang="ru-RU" sz="1600" i="1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5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789113" lvl="0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17 884 500 пациентов старше 60 лет (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лечебное применение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endParaRPr lang="ru-RU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89113" lvl="0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5 247 500 лиц 50-60 лет (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профилактическое применение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2495144" y="5729592"/>
            <a:ext cx="8229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b="1" u="sng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 ПРИБЫЛИ</a:t>
            </a:r>
            <a:r>
              <a:rPr lang="ru-RU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200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потенциальный</a:t>
            </a:r>
            <a:r>
              <a:rPr lang="ru-RU" sz="1600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1600" b="1" i="1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700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27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758 400 000 рублей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 1388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окупаемости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инвестиций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]</a:t>
            </a:r>
            <a:endParaRPr lang="ru-RU" sz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2490281" y="4659550"/>
            <a:ext cx="8991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b="1" u="sng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 РЫНКА</a:t>
            </a:r>
            <a:r>
              <a:rPr lang="ru-RU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200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потенциальный</a:t>
            </a:r>
            <a:r>
              <a:rPr lang="ru-RU" b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endParaRPr lang="ru-RU" sz="1600" b="1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7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92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528 000 флаконов глазных капель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расчета 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флакон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месяц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ежеквартально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]</a:t>
            </a:r>
            <a:endParaRPr lang="ru-RU" sz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3573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2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1260" y="2102796"/>
            <a:ext cx="4768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Конк</a:t>
            </a:r>
            <a:r>
              <a:rPr spc="210" dirty="0"/>
              <a:t>у</a:t>
            </a:r>
            <a:r>
              <a:rPr spc="300" dirty="0"/>
              <a:t>ренты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0800" y="3276600"/>
            <a:ext cx="937260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НЕПРЯМЫЕ АНАЛОГИ – 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антикатарактальные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глазные капли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Каталин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Таурин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Тауфон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Виксипин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Офтан-Катахром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Квинакс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</a:p>
          <a:p>
            <a:pPr lvl="0"/>
            <a:r>
              <a:rPr lang="ru-RU" sz="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endParaRPr lang="ru-RU" sz="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Фармакологическое действие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ингибирование окисления жиров, </a:t>
            </a:r>
            <a:endParaRPr lang="ru-RU" sz="15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- активация местной трофики </a:t>
            </a:r>
            <a:r>
              <a:rPr lang="ru-RU" sz="11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(аминокислот</a:t>
            </a:r>
            <a:r>
              <a:rPr lang="ru-RU" sz="11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витаминов, антиоксидантов)</a:t>
            </a:r>
          </a:p>
          <a:p>
            <a:pPr lvl="0"/>
            <a:endParaRPr lang="ru-RU" sz="5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5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5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ПРЯМЫХ АНАЛОГОВ по механизму действия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мире НЕТ </a:t>
            </a:r>
          </a:p>
          <a:p>
            <a:pPr lvl="0"/>
            <a:endParaRPr lang="ru-RU" sz="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4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Фармакологическое действие (</a:t>
            </a:r>
            <a:r>
              <a:rPr lang="ru-RU" sz="1200" i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предлагаемых инновационных глазных капель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indent="2782888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ктивное вещество – антагонист 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-3 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серотониновых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рецепторов</a:t>
            </a:r>
            <a:endParaRPr lang="ru-RU" sz="15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2782888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местная доставка в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еществ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коррекции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реактивности тканей глаза </a:t>
            </a:r>
          </a:p>
          <a:p>
            <a:pPr lvl="0" indent="2782888"/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поддержание нормального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</a:t>
            </a: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нейромедиаторов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тканях глаза </a:t>
            </a:r>
          </a:p>
          <a:p>
            <a:pPr lvl="0"/>
            <a:r>
              <a:rPr lang="ru-RU" sz="5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979251" y="5731213"/>
            <a:ext cx="1089660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500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500" i="1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СПРАВОЧНО!  </a:t>
            </a:r>
            <a:endParaRPr lang="ru-RU" sz="1500" i="1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Нейромедиаторный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профиль ткани дифференцировано определяет формирование в ней дистрофического/дегенеративного процесса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300" dirty="0" smtClean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Ткани глаза, в том числе 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летки хрусталика, обеспечены </a:t>
            </a:r>
            <a:r>
              <a:rPr lang="ru-RU" sz="1300" dirty="0" err="1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серотониновыми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рецепторами  </a:t>
            </a: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летки хрусталика при формировании в нем возрастной катаракты содержат значительно повышенные концентрации </a:t>
            </a:r>
            <a:r>
              <a:rPr lang="ru-RU" sz="1300" dirty="0" err="1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серотонина</a:t>
            </a:r>
            <a:r>
              <a:rPr lang="ru-RU" sz="1300" dirty="0" smtClean="0">
                <a:solidFill>
                  <a:srgbClr val="66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1300" dirty="0">
              <a:solidFill>
                <a:srgbClr val="66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3573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900" spc="240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5682" y="162128"/>
            <a:ext cx="800100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350" dirty="0" smtClean="0"/>
              <a:t>М</a:t>
            </a:r>
            <a:r>
              <a:rPr lang="ru-RU" spc="350" dirty="0" smtClean="0"/>
              <a:t>еханизм действия</a:t>
            </a:r>
            <a:br>
              <a:rPr lang="ru-RU" spc="350" dirty="0" smtClean="0"/>
            </a:br>
            <a:r>
              <a:rPr lang="ru-RU" sz="1400" spc="350" dirty="0" smtClean="0"/>
              <a:t>предлагаемых глазных капель (кратко)</a:t>
            </a:r>
            <a:endParaRPr sz="1400" spc="370" dirty="0"/>
          </a:p>
        </p:txBody>
      </p:sp>
      <p:sp>
        <p:nvSpPr>
          <p:cNvPr id="8" name="object 8"/>
          <p:cNvSpPr/>
          <p:nvPr/>
        </p:nvSpPr>
        <p:spPr>
          <a:xfrm>
            <a:off x="2590800" y="1158239"/>
            <a:ext cx="1188847" cy="1965961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C:\Users\Надежда\Desktop\ФАРМкомп_ ОБРАЩ\2023_МИК\Свидетельства эффектив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268" y="1457527"/>
            <a:ext cx="4753583" cy="5113098"/>
          </a:xfrm>
          <a:prstGeom prst="rect">
            <a:avLst/>
          </a:prstGeom>
          <a:noFill/>
        </p:spPr>
      </p:pic>
      <p:pic>
        <p:nvPicPr>
          <p:cNvPr id="3074" name="Picture 2" descr="C:\Users\Надежда\Desktop\ФАРМкомп_ ОБРАЩ\2023_МИК (!!!)\Фото для Презент\ОптПлот-П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9" y="4061298"/>
            <a:ext cx="3557459" cy="2501864"/>
          </a:xfrm>
          <a:prstGeom prst="rect">
            <a:avLst/>
          </a:prstGeom>
          <a:noFill/>
        </p:spPr>
      </p:pic>
      <p:pic>
        <p:nvPicPr>
          <p:cNvPr id="3075" name="Picture 3" descr="C:\Users\Надежда\Desktop\ФАРМкомп_ ОБРАЩ\2023_МИК (!!!)\Фото для Презент\ОптПлот-КальцХ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761" y="4046706"/>
            <a:ext cx="3635859" cy="2538920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0" y="3297677"/>
            <a:ext cx="3657600" cy="703634"/>
          </a:xfrm>
          <a:prstGeom prst="rect">
            <a:avLst/>
          </a:prstGeom>
        </p:spPr>
        <p:txBody>
          <a:bodyPr wrap="square" lIns="0" tIns="0" rIns="0" bIns="0"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Оптическая плотность хрусталика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при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экспериментальной катаракте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ex vivo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(ядерный вид)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по данным фотометрии</a:t>
            </a:r>
            <a:r>
              <a:rPr lang="en-US" sz="1200" kern="0" dirty="0" smtClean="0">
                <a:solidFill>
                  <a:schemeClr val="bg1"/>
                </a:solidFill>
                <a:latin typeface="Georgia"/>
                <a:ea typeface="+mj-ea"/>
                <a:cs typeface="Georgia"/>
              </a:rPr>
              <a:t>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в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85762" y="3299298"/>
            <a:ext cx="3657600" cy="703634"/>
          </a:xfrm>
          <a:prstGeom prst="rect">
            <a:avLst/>
          </a:prstGeom>
        </p:spPr>
        <p:txBody>
          <a:bodyPr wrap="square" lIns="0" tIns="0" rIns="0" bIns="0"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Оптическая плотность хрусталика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при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экспериментальной катаракте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ex vivo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(корковый вид)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по данным фотометрии</a:t>
            </a:r>
            <a:r>
              <a:rPr lang="en-US" sz="1200" kern="0" dirty="0" smtClean="0">
                <a:solidFill>
                  <a:schemeClr val="bg1"/>
                </a:solidFill>
                <a:latin typeface="Georgia"/>
                <a:ea typeface="+mj-ea"/>
                <a:cs typeface="Georgia"/>
              </a:rPr>
              <a:t>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в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3573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900" spc="240" dirty="0" smtClean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4800" y="2057400"/>
            <a:ext cx="6844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Команда</a:t>
            </a:r>
            <a:r>
              <a:rPr spc="20" dirty="0"/>
              <a:t> </a:t>
            </a:r>
            <a:r>
              <a:rPr spc="370" dirty="0"/>
              <a:t>проекта</a:t>
            </a:r>
          </a:p>
        </p:txBody>
      </p:sp>
      <p:sp>
        <p:nvSpPr>
          <p:cNvPr id="8" name="object 8"/>
          <p:cNvSpPr/>
          <p:nvPr/>
        </p:nvSpPr>
        <p:spPr>
          <a:xfrm>
            <a:off x="2590800" y="1158239"/>
            <a:ext cx="1188847" cy="1965961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0" y="3276600"/>
            <a:ext cx="3962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220" dirty="0" smtClean="0">
                <a:solidFill>
                  <a:srgbClr val="FFFFFF"/>
                </a:solidFill>
                <a:latin typeface="Tahoma"/>
                <a:cs typeface="Tahoma"/>
              </a:rPr>
              <a:t>АВТОР и РАЗРАБОТЧИК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7924800" y="3297677"/>
            <a:ext cx="4114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220" dirty="0" smtClean="0">
                <a:solidFill>
                  <a:srgbClr val="FFFFFF"/>
                </a:solidFill>
                <a:latin typeface="Tahoma"/>
                <a:cs typeface="Tahoma"/>
              </a:rPr>
              <a:t>ФАРМПРОИЗВОДИТЕЛЬ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3078" name="Picture 6" descr="C:\Users\Надежда\Desktop\ФАРМкомп_ ОБРАЩ\2023_МИК\Татхимфармпрепар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944" y="3835941"/>
            <a:ext cx="2925763" cy="593725"/>
          </a:xfrm>
          <a:prstGeom prst="rect">
            <a:avLst/>
          </a:prstGeom>
          <a:noFill/>
          <a:ln w="19050" cmpd="sng">
            <a:solidFill>
              <a:srgbClr val="C00000"/>
            </a:solidFill>
            <a:miter lim="800000"/>
          </a:ln>
        </p:spPr>
      </p:pic>
      <p:pic>
        <p:nvPicPr>
          <p:cNvPr id="3080" name="Picture 8" descr="C:\Users\Надежда\Desktop\ФАРМкомп_ ОБРАЩ\2023_МИК\Фармзащита ФМ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919" y="5828489"/>
            <a:ext cx="3411166" cy="576728"/>
          </a:xfrm>
          <a:prstGeom prst="rect">
            <a:avLst/>
          </a:prstGeom>
          <a:noFill/>
          <a:ln w="15875" cmpd="sng">
            <a:solidFill>
              <a:srgbClr val="00B050"/>
            </a:solidFill>
            <a:miter lim="800000"/>
          </a:ln>
        </p:spPr>
      </p:pic>
      <p:pic>
        <p:nvPicPr>
          <p:cNvPr id="3077" name="Picture 5" descr="C:\Users\Надежда\Desktop\ФАРМкомп_ ОБРАЩ\2023_МИК\Сведения об авто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200400" cy="3061858"/>
          </a:xfrm>
          <a:prstGeom prst="rect">
            <a:avLst/>
          </a:prstGeom>
          <a:noFill/>
          <a:ln w="19050">
            <a:solidFill>
              <a:srgbClr val="6666FF"/>
            </a:solidFill>
          </a:ln>
        </p:spPr>
      </p:pic>
      <p:sp>
        <p:nvSpPr>
          <p:cNvPr id="13" name="object 4"/>
          <p:cNvSpPr txBox="1"/>
          <p:nvPr/>
        </p:nvSpPr>
        <p:spPr>
          <a:xfrm>
            <a:off x="4038600" y="3581400"/>
            <a:ext cx="41148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220" dirty="0" smtClean="0">
                <a:solidFill>
                  <a:srgbClr val="FFFFFF"/>
                </a:solidFill>
                <a:latin typeface="Tahoma"/>
                <a:cs typeface="Tahoma"/>
              </a:rPr>
              <a:t>ОРГАНИЗАЦИИ-ПАРТНЕРЫ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220" dirty="0" smtClean="0">
                <a:solidFill>
                  <a:srgbClr val="FFFFFF"/>
                </a:solidFill>
                <a:latin typeface="Tahoma"/>
                <a:cs typeface="Tahoma"/>
              </a:rPr>
              <a:t>(ДКИ, КИ)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8077200" y="5029200"/>
            <a:ext cx="411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220" dirty="0" smtClean="0">
                <a:solidFill>
                  <a:srgbClr val="FFFFFF"/>
                </a:solidFill>
                <a:latin typeface="Tahoma"/>
                <a:cs typeface="Tahoma"/>
              </a:rPr>
              <a:t>ПРОИЗВОДИТЕЛЬ </a:t>
            </a:r>
            <a:r>
              <a:rPr lang="ru-RU" sz="2000" spc="220" dirty="0" err="1" smtClean="0">
                <a:solidFill>
                  <a:srgbClr val="FFFFFF"/>
                </a:solidFill>
                <a:latin typeface="Tahoma"/>
                <a:cs typeface="Tahoma"/>
              </a:rPr>
              <a:t>ФармСУБСТАНЦИИ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1026" name="Picture 2" descr="C:\Users\Надежда\Desktop\ФАРМкомп_ ОБРАЩ\2023_МИК (!!!)\Фото для Презент\Пробиот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817" y="5462081"/>
            <a:ext cx="3200400" cy="802241"/>
          </a:xfrm>
          <a:prstGeom prst="rect">
            <a:avLst/>
          </a:prstGeom>
          <a:noFill/>
          <a:ln w="22225" cmpd="sng">
            <a:solidFill>
              <a:srgbClr val="339966"/>
            </a:solidFill>
            <a:miter lim="800000"/>
          </a:ln>
        </p:spPr>
      </p:pic>
      <p:sp>
        <p:nvSpPr>
          <p:cNvPr id="16" name="object 4"/>
          <p:cNvSpPr txBox="1"/>
          <p:nvPr/>
        </p:nvSpPr>
        <p:spPr>
          <a:xfrm>
            <a:off x="4114800" y="4495800"/>
            <a:ext cx="4114800" cy="751488"/>
          </a:xfrm>
          <a:prstGeom prst="rect">
            <a:avLst/>
          </a:prstGeom>
          <a:solidFill>
            <a:srgbClr val="0099FF"/>
          </a:solidFill>
          <a:ln w="19050" cmpd="sng">
            <a:solidFill>
              <a:schemeClr val="bg1"/>
            </a:solidFill>
            <a:miter lim="800000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220" dirty="0" smtClean="0">
                <a:solidFill>
                  <a:srgbClr val="FFFFFF"/>
                </a:solidFill>
                <a:latin typeface="Palatino Linotype" pitchFamily="18" charset="0"/>
                <a:cs typeface="Tahoma"/>
              </a:rPr>
              <a:t>АО «Научный центр персонализированной медицины»</a:t>
            </a:r>
            <a:endParaRPr sz="1600" b="1" dirty="0">
              <a:latin typeface="Palatino Linotype" pitchFamily="18" charset="0"/>
              <a:cs typeface="Tahoma"/>
            </a:endParaRPr>
          </a:p>
        </p:txBody>
      </p:sp>
      <p:pic>
        <p:nvPicPr>
          <p:cNvPr id="4" name="Picture 2" descr="C:\Users\Надежда\Desktop\ФАРМкомп_ ОБРАЩ\2023_МИК (!!!)\Фото для Презент\НЦП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724400"/>
            <a:ext cx="533400" cy="29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54749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900" spc="1115" dirty="0" smtClean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0" y="1867711"/>
            <a:ext cx="644779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95" dirty="0" err="1"/>
              <a:t>Дорожная</a:t>
            </a:r>
            <a:r>
              <a:rPr spc="10" dirty="0"/>
              <a:t> </a:t>
            </a:r>
            <a:r>
              <a:rPr spc="265" dirty="0" err="1" smtClean="0"/>
              <a:t>карта</a:t>
            </a:r>
            <a:r>
              <a:rPr lang="ru-RU" spc="265" dirty="0" smtClean="0"/>
              <a:t/>
            </a:r>
            <a:br>
              <a:rPr lang="ru-RU" spc="265" dirty="0" smtClean="0"/>
            </a:br>
            <a:r>
              <a:rPr lang="ru-RU" sz="1600" spc="26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(до запуска разработки в производство)</a:t>
            </a:r>
            <a:endParaRPr sz="1600" spc="26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Надежда\Desktop\ФАРМкомп_ ОБРАЩ\2023_МИК (!!!)\Фото для Презент\ДОРОЖНАЯ КАРТА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05200"/>
            <a:ext cx="8823325" cy="278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62306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900" spc="1710" dirty="0" smtClean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99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3048" y="1261105"/>
            <a:ext cx="561403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400" dirty="0" err="1" smtClean="0"/>
              <a:t>Предложение</a:t>
            </a:r>
            <a:r>
              <a:rPr spc="400" dirty="0" smtClean="0"/>
              <a:t>  </a:t>
            </a:r>
            <a:r>
              <a:rPr spc="420" dirty="0" err="1" smtClean="0"/>
              <a:t>инвестору</a:t>
            </a:r>
            <a:endParaRPr spc="420" dirty="0"/>
          </a:p>
        </p:txBody>
      </p:sp>
      <p:sp>
        <p:nvSpPr>
          <p:cNvPr id="4" name="object 4"/>
          <p:cNvSpPr txBox="1"/>
          <p:nvPr/>
        </p:nvSpPr>
        <p:spPr>
          <a:xfrm>
            <a:off x="2514600" y="3505200"/>
            <a:ext cx="9525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Учитывая потенциальное участие в проекте заинтересованных </a:t>
            </a:r>
            <a:r>
              <a:rPr lang="ru-RU" sz="1900" dirty="0" err="1" smtClean="0">
                <a:solidFill>
                  <a:schemeClr val="bg1"/>
                </a:solidFill>
              </a:rPr>
              <a:t>фармпроизводителей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(АО «</a:t>
            </a:r>
            <a:r>
              <a:rPr lang="ru-RU" sz="1500" dirty="0" err="1" smtClean="0">
                <a:solidFill>
                  <a:schemeClr val="bg1"/>
                </a:solidFill>
              </a:rPr>
              <a:t>Татхимфармпрепараты</a:t>
            </a:r>
            <a:r>
              <a:rPr lang="ru-RU" sz="1500" dirty="0" smtClean="0">
                <a:solidFill>
                  <a:schemeClr val="bg1"/>
                </a:solidFill>
              </a:rPr>
              <a:t>», ФГУП НПЦ «</a:t>
            </a:r>
            <a:r>
              <a:rPr lang="ru-RU" sz="1500" dirty="0" err="1" smtClean="0">
                <a:solidFill>
                  <a:schemeClr val="bg1"/>
                </a:solidFill>
              </a:rPr>
              <a:t>Фармзащита</a:t>
            </a:r>
            <a:r>
              <a:rPr lang="ru-RU" sz="1500" dirty="0" smtClean="0">
                <a:solidFill>
                  <a:schemeClr val="bg1"/>
                </a:solidFill>
              </a:rPr>
              <a:t>» ФМБА России)  </a:t>
            </a:r>
          </a:p>
          <a:p>
            <a:r>
              <a:rPr lang="ru-RU" sz="1900" u="sng" dirty="0" smtClean="0">
                <a:solidFill>
                  <a:schemeClr val="bg1"/>
                </a:solidFill>
              </a:rPr>
              <a:t>сформулировано ПРЕДЛОЖЕНИЕ о поэтапной финансовой помощи</a:t>
            </a:r>
            <a:r>
              <a:rPr lang="ru-RU" sz="1900" dirty="0" smtClean="0">
                <a:solidFill>
                  <a:schemeClr val="bg1"/>
                </a:solidFill>
              </a:rPr>
              <a:t> из расчетов</a:t>
            </a:r>
            <a:r>
              <a:rPr lang="en-US" sz="1900" dirty="0" smtClean="0">
                <a:solidFill>
                  <a:schemeClr val="bg1"/>
                </a:solidFill>
              </a:rPr>
              <a:t>:</a:t>
            </a:r>
            <a:endParaRPr lang="ru-RU" sz="1900" dirty="0" smtClean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495800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   100%  финансирования инвестором этапа доклинического исследования </a:t>
            </a:r>
            <a:r>
              <a:rPr lang="ru-RU" sz="1600" dirty="0" smtClean="0">
                <a:solidFill>
                  <a:schemeClr val="bg1"/>
                </a:solidFill>
              </a:rPr>
              <a:t>_ от 4,0 до </a:t>
            </a:r>
            <a:r>
              <a:rPr lang="en-US" sz="1600" dirty="0" smtClean="0">
                <a:solidFill>
                  <a:schemeClr val="bg1"/>
                </a:solidFill>
              </a:rPr>
              <a:t>4</a:t>
            </a:r>
            <a:r>
              <a:rPr lang="ru-RU" sz="1600" dirty="0" smtClean="0">
                <a:solidFill>
                  <a:schemeClr val="bg1"/>
                </a:solidFill>
              </a:rPr>
              <a:t>,4 </a:t>
            </a:r>
            <a:r>
              <a:rPr lang="ru-RU" sz="1600" dirty="0" err="1" smtClean="0">
                <a:solidFill>
                  <a:schemeClr val="bg1"/>
                </a:solidFill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</a:rPr>
              <a:t> рублей)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   50%  </a:t>
            </a:r>
            <a:r>
              <a:rPr lang="ru-RU" sz="1600" dirty="0" err="1" smtClean="0">
                <a:solidFill>
                  <a:schemeClr val="bg1"/>
                </a:solidFill>
              </a:rPr>
              <a:t>софинансирования</a:t>
            </a:r>
            <a:r>
              <a:rPr lang="ru-RU" sz="1600" dirty="0" smtClean="0">
                <a:solidFill>
                  <a:schemeClr val="bg1"/>
                </a:solidFill>
              </a:rPr>
              <a:t>  последующих этапов проекта до запуска в производство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</a:rPr>
              <a:t>при получении господдержки на проведение </a:t>
            </a:r>
            <a:r>
              <a:rPr lang="en-US" sz="1400" dirty="0" smtClean="0">
                <a:solidFill>
                  <a:schemeClr val="bg1"/>
                </a:solidFill>
              </a:rPr>
              <a:t>II, III </a:t>
            </a:r>
            <a:r>
              <a:rPr lang="ru-RU" sz="1400" dirty="0" smtClean="0">
                <a:solidFill>
                  <a:schemeClr val="bg1"/>
                </a:solidFill>
              </a:rPr>
              <a:t>фазы клинических исследований  _ </a:t>
            </a:r>
            <a:r>
              <a:rPr lang="ru-RU" sz="1600" dirty="0" smtClean="0">
                <a:solidFill>
                  <a:schemeClr val="bg1"/>
                </a:solidFill>
              </a:rPr>
              <a:t>от 5,7 до 10,7 </a:t>
            </a:r>
            <a:r>
              <a:rPr lang="ru-RU" sz="1600" dirty="0" err="1" smtClean="0">
                <a:solidFill>
                  <a:schemeClr val="bg1"/>
                </a:solidFill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</a:rPr>
              <a:t> рублей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6400" y="5486400"/>
            <a:ext cx="97746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6666FF"/>
                </a:solidFill>
              </a:rPr>
              <a:t>ВАРИАНТЫ конкретного % </a:t>
            </a:r>
            <a:r>
              <a:rPr lang="ru-RU" sz="1900" dirty="0" err="1" smtClean="0">
                <a:solidFill>
                  <a:srgbClr val="6666FF"/>
                </a:solidFill>
              </a:rPr>
              <a:t>софинансирования</a:t>
            </a:r>
            <a:r>
              <a:rPr lang="ru-RU" sz="1900" dirty="0" smtClean="0">
                <a:solidFill>
                  <a:srgbClr val="6666FF"/>
                </a:solidFill>
              </a:rPr>
              <a:t>  </a:t>
            </a:r>
          </a:p>
          <a:p>
            <a:pPr algn="ctr"/>
            <a:r>
              <a:rPr lang="ru-RU" sz="1500" b="1" dirty="0" smtClean="0">
                <a:solidFill>
                  <a:srgbClr val="6666FF"/>
                </a:solidFill>
              </a:rPr>
              <a:t>(на обсуждение инвестору и </a:t>
            </a:r>
            <a:r>
              <a:rPr lang="ru-RU" sz="1500" b="1" dirty="0" err="1" smtClean="0">
                <a:solidFill>
                  <a:srgbClr val="6666FF"/>
                </a:solidFill>
              </a:rPr>
              <a:t>фармпроизводителю</a:t>
            </a:r>
            <a:r>
              <a:rPr lang="ru-RU" sz="1500" b="1" dirty="0" smtClean="0">
                <a:solidFill>
                  <a:srgbClr val="6666FF"/>
                </a:solidFill>
              </a:rPr>
              <a:t>)</a:t>
            </a:r>
            <a:r>
              <a:rPr lang="ru-RU" sz="1900" b="1" dirty="0" smtClean="0">
                <a:solidFill>
                  <a:srgbClr val="6666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4246639" cy="3100046"/>
          </a:xfrm>
          <a:prstGeom prst="rect">
            <a:avLst/>
          </a:prstGeom>
          <a:noFill/>
          <a:ln w="25400" cmpd="sng">
            <a:solidFill>
              <a:schemeClr val="bg2">
                <a:lumMod val="20000"/>
                <a:lumOff val="80000"/>
                <a:alpha val="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3886200" cy="29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472440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Экспериментальная катаракта </a:t>
            </a:r>
            <a:endParaRPr lang="en-US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лечения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791200" y="4648200"/>
            <a:ext cx="5029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Экспериментальная катаракта </a:t>
            </a:r>
            <a:endParaRPr lang="en-US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лечении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ПРЕДЛАГАЕМЫМИ глазными каплями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390</Words>
  <Application>Microsoft Office PowerPoint</Application>
  <PresentationFormat>Произвольный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ИННОВАЦИОННЫЙ  не имеющий аналогов в мире  ЛЕКАРСТВЕННЫЙ  ПРЕПАРАТ  ДЛЯ ЛЕЧЕНИЯ  ЗАБОЛЕВАНИЙ ГЛАЗ</vt:lpstr>
      <vt:lpstr>Описание проекта</vt:lpstr>
      <vt:lpstr>Рынок РФ (на примере только одной патологии – ВОЗРАСТНОЙ КАТАРАКТЫ)</vt:lpstr>
      <vt:lpstr>Конкуренты</vt:lpstr>
      <vt:lpstr>Механизм действия предлагаемых глазных капель (кратко)</vt:lpstr>
      <vt:lpstr>Команда проекта</vt:lpstr>
      <vt:lpstr>Дорожная карта (до запуска разработки в производство)</vt:lpstr>
      <vt:lpstr>Предложение  инвестору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Grishina Irina</dc:creator>
  <cp:lastModifiedBy>Надежда</cp:lastModifiedBy>
  <cp:revision>185</cp:revision>
  <dcterms:created xsi:type="dcterms:W3CDTF">2023-03-07T06:37:30Z</dcterms:created>
  <dcterms:modified xsi:type="dcterms:W3CDTF">2024-03-29T12:51:43Z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