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6" r:id="rId1"/>
    <p:sldMasterId id="2147483834" r:id="rId2"/>
    <p:sldMasterId id="2147483848" r:id="rId3"/>
  </p:sldMasterIdLst>
  <p:notesMasterIdLst>
    <p:notesMasterId r:id="rId16"/>
  </p:notesMasterIdLst>
  <p:handoutMasterIdLst>
    <p:handoutMasterId r:id="rId17"/>
  </p:handoutMasterIdLst>
  <p:sldIdLst>
    <p:sldId id="380" r:id="rId4"/>
    <p:sldId id="660" r:id="rId5"/>
    <p:sldId id="666" r:id="rId6"/>
    <p:sldId id="654" r:id="rId7"/>
    <p:sldId id="639" r:id="rId8"/>
    <p:sldId id="641" r:id="rId9"/>
    <p:sldId id="650" r:id="rId10"/>
    <p:sldId id="656" r:id="rId11"/>
    <p:sldId id="665" r:id="rId12"/>
    <p:sldId id="648" r:id="rId13"/>
    <p:sldId id="649" r:id="rId14"/>
    <p:sldId id="664" r:id="rId1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4B5303"/>
    <a:srgbClr val="FCFF2A"/>
    <a:srgbClr val="A612AA"/>
    <a:srgbClr val="21B309"/>
    <a:srgbClr val="25CC0A"/>
    <a:srgbClr val="FF5F1C"/>
    <a:srgbClr val="FFFB61"/>
    <a:srgbClr val="FF2E2A"/>
    <a:srgbClr val="C1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7540" autoAdjust="0"/>
  </p:normalViewPr>
  <p:slideViewPr>
    <p:cSldViewPr snapToGrid="0" snapToObjects="1">
      <p:cViewPr varScale="1">
        <p:scale>
          <a:sx n="124" d="100"/>
          <a:sy n="124" d="100"/>
        </p:scale>
        <p:origin x="1930" y="75"/>
      </p:cViewPr>
      <p:guideLst>
        <p:guide orient="horz" pos="2160"/>
        <p:guide pos="2880"/>
        <p:guide pos="282"/>
      </p:guideLst>
    </p:cSldViewPr>
  </p:slideViewPr>
  <p:outlineViewPr>
    <p:cViewPr>
      <p:scale>
        <a:sx n="33" d="100"/>
        <a:sy n="33" d="100"/>
      </p:scale>
      <p:origin x="0" y="6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666" y="78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B3D239-A4BD-41C5-A100-587F8EF7F8B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8CD902-B61E-4313-8317-820F3FD8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2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E7C97-53D7-2040-8F4C-473E7C3D1C8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AFC5C6-B5C0-7249-916B-B0B1EE0B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1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5C6-B5C0-7249-916B-B0B1EE0BE7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7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5C6-B5C0-7249-916B-B0B1EE0BE7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5C6-B5C0-7249-916B-B0B1EE0BE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49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5C6-B5C0-7249-916B-B0B1EE0BE7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5C6-B5C0-7249-916B-B0B1EE0BE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7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5C6-B5C0-7249-916B-B0B1EE0BE7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5C6-B5C0-7249-916B-B0B1EE0BE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5C6-B5C0-7249-916B-B0B1EE0BE7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8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4041-D74E-4BC0-A126-E7844DDDB4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7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4041-D74E-4BC0-A126-E7844DDDB4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5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4041-D74E-4BC0-A126-E7844DDDB4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40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64041-D74E-4BC0-A126-E7844DDDB4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5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ru-RU" alt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ru-RU" alt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D69A501F-7064-4321-9EFF-AB9DD731D89A}" type="slidenum">
              <a:rPr lang="ru-RU" altLang="en-US" sz="2400">
                <a:solidFill>
                  <a:srgbClr val="000000"/>
                </a:solidFill>
                <a:latin typeface="Times" charset="0"/>
              </a:rPr>
              <a:pPr eaLnBrk="0" hangingPunct="0"/>
              <a:t>‹#›</a:t>
            </a:fld>
            <a:endParaRPr lang="ru-RU" altLang="en-US" sz="2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1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58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3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77000"/>
            <a:ext cx="23769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February 29, 2016 |   Page </a:t>
            </a:r>
            <a:fld id="{437D05C5-2415-424A-804C-9719BC28B6A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5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ru-RU" alt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ru-RU" alt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D69A501F-7064-4321-9EFF-AB9DD731D89A}" type="slidenum">
              <a:rPr lang="ru-RU" altLang="en-US" sz="2400">
                <a:solidFill>
                  <a:srgbClr val="000000"/>
                </a:solidFill>
                <a:latin typeface="Times" charset="0"/>
              </a:rPr>
              <a:pPr eaLnBrk="0" hangingPunct="0"/>
              <a:t>‹#›</a:t>
            </a:fld>
            <a:endParaRPr lang="ru-RU" altLang="en-US" sz="24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1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533400" y="914400"/>
            <a:ext cx="80772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pitchFamily="18" charset="0"/>
              <a:ea typeface="ＭＳ Ｐゴシック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-76200" y="0"/>
            <a:ext cx="381000" cy="6248400"/>
          </a:xfrm>
          <a:prstGeom prst="rect">
            <a:avLst/>
          </a:prstGeom>
          <a:solidFill>
            <a:srgbClr val="8E9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033" name="Picture 9" descr="C:\Users\Admin\Downloads\skoltech-log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400800"/>
            <a:ext cx="1066800" cy="3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7" r:id="rId2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2800" b="1">
          <a:solidFill>
            <a:srgbClr val="59595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700"/>
        </a:lnSpc>
        <a:spcBef>
          <a:spcPct val="0"/>
        </a:spcBef>
        <a:spcAft>
          <a:spcPts val="1400"/>
        </a:spcAft>
        <a:buClr>
          <a:srgbClr val="9FAD28"/>
        </a:buClr>
        <a:buFont typeface="Lucida Grande" charset="0"/>
        <a:buChar char="➜"/>
        <a:defRPr sz="18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marL="800100" indent="-342900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Clr>
          <a:srgbClr val="9FAD28"/>
        </a:buClr>
        <a:buFont typeface="Lucida Grande" charset="0"/>
        <a:buChar char="➜"/>
        <a:defRPr sz="1800">
          <a:solidFill>
            <a:schemeClr val="tx1"/>
          </a:solidFill>
          <a:latin typeface="+mj-lt"/>
          <a:ea typeface="MS PGothic" pitchFamily="34" charset="-128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1800">
          <a:solidFill>
            <a:schemeClr val="tx1"/>
          </a:solidFill>
          <a:latin typeface="+mj-lt"/>
          <a:ea typeface="MS PGothic" pitchFamily="34" charset="-128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1800">
          <a:solidFill>
            <a:schemeClr val="tx1"/>
          </a:solidFill>
          <a:latin typeface="+mj-lt"/>
          <a:ea typeface="MS PGothic" pitchFamily="34" charset="-128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1800"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-76200" y="0"/>
            <a:ext cx="381000" cy="6248400"/>
          </a:xfrm>
          <a:prstGeom prst="rect">
            <a:avLst/>
          </a:prstGeom>
          <a:solidFill>
            <a:srgbClr val="8E9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z="1800">
              <a:solidFill>
                <a:srgbClr val="000000"/>
              </a:solidFill>
              <a:latin typeface="Times" pitchFamily="18" charset="0"/>
              <a:ea typeface="+mn-ea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39552" y="980728"/>
            <a:ext cx="8299648" cy="0"/>
          </a:xfrm>
          <a:prstGeom prst="line">
            <a:avLst/>
          </a:prstGeom>
          <a:ln w="381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1034ED38-49BE-69DC-0502-992350F25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99" y="6451296"/>
            <a:ext cx="1294237" cy="30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7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47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533400" y="914400"/>
            <a:ext cx="80772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-76200" y="0"/>
            <a:ext cx="381000" cy="6248400"/>
          </a:xfrm>
          <a:prstGeom prst="rect">
            <a:avLst/>
          </a:prstGeom>
          <a:solidFill>
            <a:srgbClr val="8E9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938EDA95-0876-ABD7-842E-CC235FF0E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99" y="6451296"/>
            <a:ext cx="1294237" cy="30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5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2800" b="1">
          <a:solidFill>
            <a:srgbClr val="59595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700"/>
        </a:lnSpc>
        <a:spcBef>
          <a:spcPct val="0"/>
        </a:spcBef>
        <a:spcAft>
          <a:spcPts val="1400"/>
        </a:spcAft>
        <a:buClr>
          <a:srgbClr val="9FAD28"/>
        </a:buClr>
        <a:buFont typeface="Lucida Grande" charset="0"/>
        <a:buChar char="➜"/>
        <a:defRPr sz="18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marL="800100" indent="-342900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Clr>
          <a:srgbClr val="9FAD28"/>
        </a:buClr>
        <a:buFont typeface="Lucida Grande" charset="0"/>
        <a:buChar char="➜"/>
        <a:defRPr sz="1800">
          <a:solidFill>
            <a:schemeClr val="tx1"/>
          </a:solidFill>
          <a:latin typeface="+mj-lt"/>
          <a:ea typeface="MS PGothic" pitchFamily="34" charset="-128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1800">
          <a:solidFill>
            <a:schemeClr val="tx1"/>
          </a:solidFill>
          <a:latin typeface="+mj-lt"/>
          <a:ea typeface="MS PGothic" pitchFamily="34" charset="-128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1800">
          <a:solidFill>
            <a:schemeClr val="tx1"/>
          </a:solidFill>
          <a:latin typeface="+mj-lt"/>
          <a:ea typeface="MS PGothic" pitchFamily="34" charset="-128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1800"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aba88@inbox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9.jpeg"/><Relationship Id="rId2" Type="http://schemas.openxmlformats.org/officeDocument/2006/relationships/tags" Target="../tags/tag2.xml"/><Relationship Id="rId16" Type="http://schemas.openxmlformats.org/officeDocument/2006/relationships/image" Target="../media/image8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188" y="3802304"/>
            <a:ext cx="79930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OOO “</a:t>
            </a:r>
            <a:r>
              <a:rPr lang="ru-RU" altLang="en-US" sz="2400" kern="0" dirty="0" err="1">
                <a:solidFill>
                  <a:srgbClr val="000000"/>
                </a:solidFill>
              </a:rPr>
              <a:t>Рустор</a:t>
            </a:r>
            <a:r>
              <a:rPr lang="en-US" altLang="en-US" sz="2400" kern="0" dirty="0">
                <a:solidFill>
                  <a:srgbClr val="000000"/>
                </a:solidFill>
              </a:rPr>
              <a:t>”</a:t>
            </a: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1800" kern="0" dirty="0">
              <a:solidFill>
                <a:srgbClr val="000000"/>
              </a:solidFill>
            </a:endParaRP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1800" kern="0" dirty="0">
              <a:solidFill>
                <a:srgbClr val="000000"/>
              </a:solidFill>
            </a:endParaRP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1800" kern="0" dirty="0">
              <a:solidFill>
                <a:srgbClr val="000000"/>
              </a:solidFill>
            </a:endParaRP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1100" kern="0" dirty="0">
              <a:solidFill>
                <a:srgbClr val="000000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552" y="2414648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</a:rPr>
              <a:t>Производство катодных материалов для металл-ионных аккумуляторов нового поколения</a:t>
            </a:r>
          </a:p>
        </p:txBody>
      </p:sp>
      <p:pic>
        <p:nvPicPr>
          <p:cNvPr id="2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E86CD0B9-323E-2ED0-1604-069329754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9" y="6386130"/>
            <a:ext cx="1569497" cy="3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1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42913" y="106232"/>
            <a:ext cx="83055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Техническая спецификация катодного материала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NMC622 ООО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“</a:t>
            </a:r>
            <a:r>
              <a:rPr kumimoji="0" lang="ru-RU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Рустор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”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8456C6-BFD3-E6FB-AD62-B64364F8E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61648"/>
              </p:ext>
            </p:extLst>
          </p:nvPr>
        </p:nvGraphicFramePr>
        <p:xfrm>
          <a:off x="584200" y="1130556"/>
          <a:ext cx="8164264" cy="5054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623">
                  <a:extLst>
                    <a:ext uri="{9D8B030D-6E8A-4147-A177-3AD203B41FA5}">
                      <a16:colId xmlns:a16="http://schemas.microsoft.com/office/drawing/2014/main" val="3185329531"/>
                    </a:ext>
                  </a:extLst>
                </a:gridCol>
                <a:gridCol w="5480979">
                  <a:extLst>
                    <a:ext uri="{9D8B030D-6E8A-4147-A177-3AD203B41FA5}">
                      <a16:colId xmlns:a16="http://schemas.microsoft.com/office/drawing/2014/main" val="2783265774"/>
                    </a:ext>
                  </a:extLst>
                </a:gridCol>
                <a:gridCol w="2054662">
                  <a:extLst>
                    <a:ext uri="{9D8B030D-6E8A-4147-A177-3AD203B41FA5}">
                      <a16:colId xmlns:a16="http://schemas.microsoft.com/office/drawing/2014/main" val="1058041744"/>
                    </a:ext>
                  </a:extLst>
                </a:gridCol>
              </a:tblGrid>
              <a:tr h="3759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№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Параметр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Значение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58093392"/>
                  </a:ext>
                </a:extLst>
              </a:tr>
              <a:tr h="2290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1.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Внешний вид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Пепельно-черный порошок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4292135334"/>
                  </a:ext>
                </a:extLst>
              </a:tr>
              <a:tr h="251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Удельная разрядная емкость, при токах заряда/разряда 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1С/0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1С, </a:t>
                      </a:r>
                      <a:r>
                        <a:rPr lang="ru-RU" sz="1200" dirty="0" err="1">
                          <a:effectLst/>
                          <a:latin typeface="+mj-lt"/>
                        </a:rPr>
                        <a:t>мАч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/г, не менее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175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4257911761"/>
                  </a:ext>
                </a:extLst>
              </a:tr>
              <a:tr h="270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Удельная разрядная емкость, при токах заряда/разряда 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.5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С/0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.5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С, </a:t>
                      </a:r>
                      <a:r>
                        <a:rPr lang="ru-RU" sz="1200" dirty="0" err="1">
                          <a:effectLst/>
                          <a:latin typeface="+mj-lt"/>
                        </a:rPr>
                        <a:t>мАч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/г, не менее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0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662901006"/>
                  </a:ext>
                </a:extLst>
              </a:tr>
              <a:tr h="242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Удельная поверхность, м</a:t>
                      </a:r>
                      <a:r>
                        <a:rPr lang="ru-RU" sz="1200" baseline="30000" dirty="0">
                          <a:effectLst/>
                          <a:latin typeface="+mj-lt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/г, в пределах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3–2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5 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555610062"/>
                  </a:ext>
                </a:extLst>
              </a:tr>
              <a:tr h="2146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Плотность утряски, г/см</a:t>
                      </a:r>
                      <a:r>
                        <a:rPr lang="ru-RU" sz="1200" baseline="30000" dirty="0">
                          <a:effectLst/>
                          <a:latin typeface="+mj-lt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, в пределах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9–2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4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3215040303"/>
                  </a:ext>
                </a:extLst>
              </a:tr>
              <a:tr h="830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Распределение размеров частиц: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D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10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D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50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D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90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D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макс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≥ 5 мкм;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9 - 15 мкм;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≤ 25 мкм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≤ 50 мкм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2268287964"/>
                  </a:ext>
                </a:extLst>
              </a:tr>
              <a:tr h="989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7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Идентификация порошка рентгенофазовым анализом с приложением: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 </a:t>
                      </a:r>
                      <a:r>
                        <a:rPr lang="ru-RU" sz="1200" dirty="0" err="1">
                          <a:effectLst/>
                          <a:latin typeface="+mj-lt"/>
                        </a:rPr>
                        <a:t>дифрактограммы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;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 фазового состава;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 параметров решетки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Соответствие рентгенографическим данным PDF-4 #056-0147) с отклонением в объеме элементарной ячейки не выше 1%.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310307373"/>
                  </a:ext>
                </a:extLst>
              </a:tr>
              <a:tr h="239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8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Содержание влаги, вес.%, не более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0.2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682332916"/>
                  </a:ext>
                </a:extLst>
              </a:tr>
              <a:tr h="383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9.</a:t>
                      </a: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pH </a:t>
                      </a: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водной вытяжки</a:t>
                      </a: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не более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11.7</a:t>
                      </a: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2324622823"/>
                  </a:ext>
                </a:extLst>
              </a:tr>
              <a:tr h="4899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10.</a:t>
                      </a: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Деградация удельной емкости за 300 циклов, %, не более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15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627550514"/>
                  </a:ext>
                </a:extLst>
              </a:tr>
            </a:tbl>
          </a:graphicData>
        </a:graphic>
      </p:graphicFrame>
      <p:pic>
        <p:nvPicPr>
          <p:cNvPr id="4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770A0105-2429-B643-75D0-BB6C01BE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9" y="6386130"/>
            <a:ext cx="1569497" cy="3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5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42913" y="134225"/>
            <a:ext cx="83055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Техническая спецификация катодного материала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NMC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88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0.6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0.6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  ООО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“</a:t>
            </a:r>
            <a:r>
              <a:rPr kumimoji="0" lang="ru-RU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Рустор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”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7A70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8456C6-BFD3-E6FB-AD62-B64364F8E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31299"/>
              </p:ext>
            </p:extLst>
          </p:nvPr>
        </p:nvGraphicFramePr>
        <p:xfrm>
          <a:off x="584200" y="1130556"/>
          <a:ext cx="8164264" cy="5054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623">
                  <a:extLst>
                    <a:ext uri="{9D8B030D-6E8A-4147-A177-3AD203B41FA5}">
                      <a16:colId xmlns:a16="http://schemas.microsoft.com/office/drawing/2014/main" val="3185329531"/>
                    </a:ext>
                  </a:extLst>
                </a:gridCol>
                <a:gridCol w="5480979">
                  <a:extLst>
                    <a:ext uri="{9D8B030D-6E8A-4147-A177-3AD203B41FA5}">
                      <a16:colId xmlns:a16="http://schemas.microsoft.com/office/drawing/2014/main" val="2783265774"/>
                    </a:ext>
                  </a:extLst>
                </a:gridCol>
                <a:gridCol w="2054662">
                  <a:extLst>
                    <a:ext uri="{9D8B030D-6E8A-4147-A177-3AD203B41FA5}">
                      <a16:colId xmlns:a16="http://schemas.microsoft.com/office/drawing/2014/main" val="1058041744"/>
                    </a:ext>
                  </a:extLst>
                </a:gridCol>
              </a:tblGrid>
              <a:tr h="3759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№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Параметр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Значение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58093392"/>
                  </a:ext>
                </a:extLst>
              </a:tr>
              <a:tr h="2290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1.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Внешний вид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Пепельно-черный порошок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4292135334"/>
                  </a:ext>
                </a:extLst>
              </a:tr>
              <a:tr h="251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Удельная разрядная емкость, при токах заряда/разряда 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1С/0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1С, </a:t>
                      </a:r>
                      <a:r>
                        <a:rPr lang="ru-RU" sz="1200" dirty="0" err="1">
                          <a:effectLst/>
                          <a:latin typeface="+mj-lt"/>
                        </a:rPr>
                        <a:t>мАч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/г, не менее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205</a:t>
                      </a: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4257911761"/>
                  </a:ext>
                </a:extLst>
              </a:tr>
              <a:tr h="270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Удельная разрядная емкость, при токах заряда/разряда 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.5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С/0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.5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С, </a:t>
                      </a:r>
                      <a:r>
                        <a:rPr lang="ru-RU" sz="1200" dirty="0" err="1">
                          <a:effectLst/>
                          <a:latin typeface="+mj-lt"/>
                        </a:rPr>
                        <a:t>мАч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/г, не менее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90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662901006"/>
                  </a:ext>
                </a:extLst>
              </a:tr>
              <a:tr h="242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Удельная поверхность, м</a:t>
                      </a:r>
                      <a:r>
                        <a:rPr lang="ru-RU" sz="1200" baseline="30000" dirty="0">
                          <a:effectLst/>
                          <a:latin typeface="+mj-lt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/г, в пределах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3–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1.0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555610062"/>
                  </a:ext>
                </a:extLst>
              </a:tr>
              <a:tr h="2146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Плотность утряски, г/см</a:t>
                      </a:r>
                      <a:r>
                        <a:rPr lang="ru-RU" sz="1200" baseline="30000" dirty="0">
                          <a:effectLst/>
                          <a:latin typeface="+mj-lt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, в пределах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.8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–2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.2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3215040303"/>
                  </a:ext>
                </a:extLst>
              </a:tr>
              <a:tr h="830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Распределение размеров частиц: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D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10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D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50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D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90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D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макс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≥ 5 мкм;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9 - 1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мкм;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≤ 2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мкм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≤ 50 мкм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2268287964"/>
                  </a:ext>
                </a:extLst>
              </a:tr>
              <a:tr h="989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7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Идентификация порошка рентгенофазовым анализом с приложением: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 </a:t>
                      </a:r>
                      <a:r>
                        <a:rPr lang="ru-RU" sz="1200" dirty="0" err="1">
                          <a:effectLst/>
                          <a:latin typeface="+mj-lt"/>
                        </a:rPr>
                        <a:t>дифрактограммы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;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 фазового состава;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- параметров решетки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Соответствие рентгенографическим данным PDF-4 #056-0147) с отклонением в объеме элементарной ячейки не выше 1%.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310307373"/>
                  </a:ext>
                </a:extLst>
              </a:tr>
              <a:tr h="239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8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Содержание влаги, вес.%, не более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0.2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682332916"/>
                  </a:ext>
                </a:extLst>
              </a:tr>
              <a:tr h="383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9.</a:t>
                      </a: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pH </a:t>
                      </a: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водной вытяжки</a:t>
                      </a: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не более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11.7</a:t>
                      </a: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2324622823"/>
                  </a:ext>
                </a:extLst>
              </a:tr>
              <a:tr h="4899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10.</a:t>
                      </a: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Деградация удельной емкости за 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100/200/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300 циклов, %, не более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5/15/25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31266" marR="31266" marT="0" marB="0"/>
                </a:tc>
                <a:extLst>
                  <a:ext uri="{0D108BD9-81ED-4DB2-BD59-A6C34878D82A}">
                    <a16:rowId xmlns:a16="http://schemas.microsoft.com/office/drawing/2014/main" val="627550514"/>
                  </a:ext>
                </a:extLst>
              </a:tr>
            </a:tbl>
          </a:graphicData>
        </a:graphic>
      </p:graphicFrame>
      <p:pic>
        <p:nvPicPr>
          <p:cNvPr id="4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45109277-1F6C-0BE1-149F-3AEC2FE5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9" y="6386130"/>
            <a:ext cx="1569497" cy="3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0ACFC8FD-C610-9E09-588F-CAFB29DA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88913"/>
            <a:ext cx="15135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2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Контакты</a:t>
            </a:r>
            <a:endParaRPr lang="en-US" altLang="en-US" sz="2200" b="1" dirty="0">
              <a:solidFill>
                <a:srgbClr val="4B5303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C136AB-F637-8F73-F82A-848B03E993B9}"/>
              </a:ext>
            </a:extLst>
          </p:cNvPr>
          <p:cNvSpPr/>
          <p:nvPr/>
        </p:nvSpPr>
        <p:spPr>
          <a:xfrm>
            <a:off x="701983" y="1354610"/>
            <a:ext cx="7740034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Абакумова Татьяна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en-US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taba88@inbox.ru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Щадилов Евгений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7292222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@mailru)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6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92281E95-1ECA-4EEA-A2C7-0EE380C3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88913"/>
            <a:ext cx="21792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ООО </a:t>
            </a:r>
            <a:r>
              <a:rPr lang="en-US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“</a:t>
            </a:r>
            <a:r>
              <a:rPr lang="ru-RU" altLang="en-US" sz="2200" b="1" dirty="0" err="1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Рустор</a:t>
            </a:r>
            <a:r>
              <a:rPr lang="en-US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”</a:t>
            </a:r>
            <a:endParaRPr lang="ru-RU" altLang="en-US" sz="2200" b="1" dirty="0">
              <a:solidFill>
                <a:srgbClr val="97A706">
                  <a:lumMod val="50000"/>
                </a:srgbClr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A9A69-1E83-3B4A-9BC6-A5AC14CDC586}"/>
              </a:ext>
            </a:extLst>
          </p:cNvPr>
          <p:cNvSpPr txBox="1"/>
          <p:nvPr/>
        </p:nvSpPr>
        <p:spPr>
          <a:xfrm>
            <a:off x="659727" y="1391474"/>
            <a:ext cx="2613771" cy="584775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</a:rPr>
              <a:t>ООО «РУСТОР»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26A45-E660-06EC-A448-2379E133DFD4}"/>
              </a:ext>
            </a:extLst>
          </p:cNvPr>
          <p:cNvSpPr txBox="1"/>
          <p:nvPr/>
        </p:nvSpPr>
        <p:spPr>
          <a:xfrm>
            <a:off x="3282189" y="1391474"/>
            <a:ext cx="5581893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Компания основана профессорами </a:t>
            </a:r>
            <a:r>
              <a:rPr lang="ru-RU" sz="16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Сколтеха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и МГУ в 2017 г. Резидент фонда СКОЛКОВО с 2017 г.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594F0-9CE4-9EB5-12FE-FAAB2AAF246E}"/>
              </a:ext>
            </a:extLst>
          </p:cNvPr>
          <p:cNvSpPr txBox="1"/>
          <p:nvPr/>
        </p:nvSpPr>
        <p:spPr>
          <a:xfrm>
            <a:off x="651134" y="2145456"/>
            <a:ext cx="2622364" cy="584775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</a:rPr>
              <a:t>Основное направление деятельности</a:t>
            </a:r>
            <a:endParaRPr lang="en-GB" sz="16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05F961-803F-42FC-257B-5611C3CC5E27}"/>
              </a:ext>
            </a:extLst>
          </p:cNvPr>
          <p:cNvSpPr txBox="1"/>
          <p:nvPr/>
        </p:nvSpPr>
        <p:spPr>
          <a:xfrm>
            <a:off x="3282189" y="2136829"/>
            <a:ext cx="5193101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Разработка масштабируемых технологий производства катодных материалов для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Li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-ионных аккумуляторов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92F17-7A4B-3F22-DB5B-B0F6ED200457}"/>
              </a:ext>
            </a:extLst>
          </p:cNvPr>
          <p:cNvSpPr txBox="1"/>
          <p:nvPr/>
        </p:nvSpPr>
        <p:spPr>
          <a:xfrm>
            <a:off x="656892" y="2910302"/>
            <a:ext cx="2622364" cy="1077218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</a:rPr>
              <a:t>Бизнес-модель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3CA20-A43E-8A5C-6A1A-11D454AE58EF}"/>
              </a:ext>
            </a:extLst>
          </p:cNvPr>
          <p:cNvSpPr txBox="1"/>
          <p:nvPr/>
        </p:nvSpPr>
        <p:spPr>
          <a:xfrm>
            <a:off x="3287947" y="2901675"/>
            <a:ext cx="5193101" cy="107721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Реализация готовых электродных материалов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Лицензирование технологии производства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Проведение НИОКР и ОКР по разработке и внедрению электродных материалов для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Li-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ионных батарей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CCE144-CCD2-4726-2079-892B6B2410C0}"/>
              </a:ext>
            </a:extLst>
          </p:cNvPr>
          <p:cNvSpPr txBox="1"/>
          <p:nvPr/>
        </p:nvSpPr>
        <p:spPr>
          <a:xfrm>
            <a:off x="662650" y="4158204"/>
            <a:ext cx="2622364" cy="584775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</a:rPr>
              <a:t>Партнеры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748817-B5C3-C57A-58F6-E53C4A2D3757}"/>
              </a:ext>
            </a:extLst>
          </p:cNvPr>
          <p:cNvSpPr txBox="1"/>
          <p:nvPr/>
        </p:nvSpPr>
        <p:spPr>
          <a:xfrm>
            <a:off x="3293705" y="4149577"/>
            <a:ext cx="5193101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МГУ им. М.В. Ломоносова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Сколовский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институт науки и технологий (</a:t>
            </a:r>
            <a:r>
              <a:rPr lang="ru-RU" sz="16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Сколтех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DBE88E-0F07-BC92-CE30-09678D4BB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07" y="5317431"/>
            <a:ext cx="1001895" cy="1030357"/>
          </a:xfrm>
          <a:prstGeom prst="rect">
            <a:avLst/>
          </a:prstGeom>
        </p:spPr>
      </p:pic>
      <p:pic>
        <p:nvPicPr>
          <p:cNvPr id="25" name="Picture 2" descr="skoltech-logo">
            <a:extLst>
              <a:ext uri="{FF2B5EF4-FFF2-40B4-BE49-F238E27FC236}">
                <a16:creationId xmlns:a16="http://schemas.microsoft.com/office/drawing/2014/main" id="{DDC32709-8FE5-F4BC-B6E1-9B1DA657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14" y="5317430"/>
            <a:ext cx="3528196" cy="1030358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</p:pic>
      <p:pic>
        <p:nvPicPr>
          <p:cNvPr id="13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4AC4CF2B-0B1C-51EA-CBC4-06410AD3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9" y="6386130"/>
            <a:ext cx="1569497" cy="3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6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92281E95-1ECA-4EEA-A2C7-0EE380C3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88913"/>
            <a:ext cx="21792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ООО </a:t>
            </a:r>
            <a:r>
              <a:rPr lang="en-US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“</a:t>
            </a:r>
            <a:r>
              <a:rPr lang="ru-RU" altLang="en-US" sz="2200" b="1" dirty="0" err="1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Рустор</a:t>
            </a:r>
            <a:r>
              <a:rPr lang="en-US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”</a:t>
            </a:r>
            <a:endParaRPr lang="ru-RU" altLang="en-US" sz="2200" b="1" dirty="0">
              <a:solidFill>
                <a:srgbClr val="97A706">
                  <a:lumMod val="50000"/>
                </a:srgbClr>
              </a:solidFill>
              <a:latin typeface="Arial" pitchFamily="34" charset="0"/>
              <a:ea typeface="ＭＳ Ｐゴシック"/>
            </a:endParaRPr>
          </a:p>
        </p:txBody>
      </p:sp>
      <p:pic>
        <p:nvPicPr>
          <p:cNvPr id="13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4AC4CF2B-0B1C-51EA-CBC4-06410AD3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9" y="6386130"/>
            <a:ext cx="1569497" cy="3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2043E87-4A15-F2E9-D645-E3359218B4A9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t="9149" r="25984" b="35297"/>
          <a:stretch/>
        </p:blipFill>
        <p:spPr bwMode="auto">
          <a:xfrm>
            <a:off x="537130" y="4869666"/>
            <a:ext cx="1131798" cy="15659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81E5AEE-80AA-F3AB-7390-81FC191F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0" y="3331362"/>
            <a:ext cx="1131798" cy="147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6FDBFD-1419-971F-F1BC-382A4D130E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r="-1" b="11399"/>
          <a:stretch/>
        </p:blipFill>
        <p:spPr>
          <a:xfrm flipH="1">
            <a:off x="537130" y="1836460"/>
            <a:ext cx="1131799" cy="14361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8FE1F1-8BD1-A9C7-2D82-1AB4A7A3D7A3}"/>
              </a:ext>
            </a:extLst>
          </p:cNvPr>
          <p:cNvSpPr txBox="1"/>
          <p:nvPr/>
        </p:nvSpPr>
        <p:spPr>
          <a:xfrm>
            <a:off x="537130" y="992652"/>
            <a:ext cx="2000185" cy="615553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646E04">
                  <a:lumMod val="60000"/>
                  <a:lumOff val="40000"/>
                </a:srgbClr>
              </a:solidFill>
              <a:latin typeface="Calibri" panose="020F0502020204030204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646E04">
                    <a:lumMod val="60000"/>
                    <a:lumOff val="40000"/>
                  </a:srgbClr>
                </a:solidFill>
                <a:latin typeface="Calibri" panose="020F0502020204030204"/>
                <a:ea typeface="ＭＳ Ｐゴシック"/>
              </a:rPr>
              <a:t>Команда проекта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800" dirty="0">
              <a:solidFill>
                <a:srgbClr val="646E04">
                  <a:lumMod val="60000"/>
                  <a:lumOff val="40000"/>
                </a:srgbClr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CAFBE-B965-8545-7009-A7C4A40300A2}"/>
              </a:ext>
            </a:extLst>
          </p:cNvPr>
          <p:cNvSpPr txBox="1"/>
          <p:nvPr/>
        </p:nvSpPr>
        <p:spPr>
          <a:xfrm>
            <a:off x="1877362" y="2175668"/>
            <a:ext cx="5581893" cy="7386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Евгений </a:t>
            </a:r>
            <a:r>
              <a:rPr lang="ru-RU" sz="1400" b="1" dirty="0" err="1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Щадилов</a:t>
            </a:r>
            <a:endParaRPr lang="ru-RU" sz="1400" b="1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Генеральный директор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5CDE46-4E11-5D78-16AD-2D2D602611E7}"/>
              </a:ext>
            </a:extLst>
          </p:cNvPr>
          <p:cNvSpPr txBox="1"/>
          <p:nvPr/>
        </p:nvSpPr>
        <p:spPr>
          <a:xfrm>
            <a:off x="1877362" y="3260574"/>
            <a:ext cx="6270178" cy="138499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Артем Абакумов</a:t>
            </a:r>
            <a:endParaRPr lang="ru-RU" sz="140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к.х.н., профессор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директор Центра энергетических технологий </a:t>
            </a:r>
            <a:r>
              <a:rPr lang="ru-RU" sz="1400" dirty="0" err="1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Сколтеха</a:t>
            </a: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413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научных статей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, &gt;13.000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цитирований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, H-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индекс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 54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, 14 патентов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822B25-CBFE-C7FA-4BCE-7769CA2333AC}"/>
              </a:ext>
            </a:extLst>
          </p:cNvPr>
          <p:cNvSpPr txBox="1"/>
          <p:nvPr/>
        </p:nvSpPr>
        <p:spPr>
          <a:xfrm>
            <a:off x="1877361" y="4874827"/>
            <a:ext cx="6889304" cy="138499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Евгений Антипов</a:t>
            </a:r>
            <a:endParaRPr lang="ru-RU" sz="140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д.х.н., профессор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чл.-корр. РАН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зав. кафедрой электрохимии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химический факультет МГУ им. М.В. Ломоносова</a:t>
            </a: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440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научных статей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, &gt;10.000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цитирований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, H-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индекс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 46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8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Times New Roman"/>
              </a:rPr>
              <a:t> патентов </a:t>
            </a:r>
          </a:p>
        </p:txBody>
      </p:sp>
    </p:spTree>
    <p:extLst>
      <p:ext uri="{BB962C8B-B14F-4D97-AF65-F5344CB8AC3E}">
        <p14:creationId xmlns:p14="http://schemas.microsoft.com/office/powerpoint/2010/main" val="335702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9" y="4109998"/>
            <a:ext cx="4791089" cy="2647707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92281E95-1ECA-4EEA-A2C7-0EE380C3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88913"/>
            <a:ext cx="21792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ООО </a:t>
            </a:r>
            <a:r>
              <a:rPr lang="en-US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“</a:t>
            </a:r>
            <a:r>
              <a:rPr lang="ru-RU" altLang="en-US" sz="2200" b="1" dirty="0" err="1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Рустор</a:t>
            </a:r>
            <a:r>
              <a:rPr lang="en-US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”</a:t>
            </a:r>
            <a:endParaRPr lang="ru-RU" altLang="en-US" sz="2200" b="1" dirty="0">
              <a:solidFill>
                <a:srgbClr val="97A706">
                  <a:lumMod val="50000"/>
                </a:srgbClr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C039B2-DBF6-C1AD-A85F-17803E165B88}"/>
              </a:ext>
            </a:extLst>
          </p:cNvPr>
          <p:cNvSpPr txBox="1"/>
          <p:nvPr/>
        </p:nvSpPr>
        <p:spPr>
          <a:xfrm>
            <a:off x="1238693" y="1280372"/>
            <a:ext cx="1846033" cy="892552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</a:rPr>
              <a:t>   Технологии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</a:rPr>
              <a:t>    «РУСТОР»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44" name="Picture 26" descr="LIB diagram1">
            <a:extLst>
              <a:ext uri="{FF2B5EF4-FFF2-40B4-BE49-F238E27FC236}">
                <a16:creationId xmlns:a16="http://schemas.microsoft.com/office/drawing/2014/main" id="{E7C54F62-A1A9-DDCC-9115-1108FEB82D8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01" y="2526124"/>
            <a:ext cx="333487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22">
            <a:extLst>
              <a:ext uri="{FF2B5EF4-FFF2-40B4-BE49-F238E27FC236}">
                <a16:creationId xmlns:a16="http://schemas.microsoft.com/office/drawing/2014/main" id="{07B008A3-9841-CF9F-024D-9DC2115FD59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813261" y="4410548"/>
            <a:ext cx="49213" cy="1349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6" name="Line 25">
            <a:extLst>
              <a:ext uri="{FF2B5EF4-FFF2-40B4-BE49-F238E27FC236}">
                <a16:creationId xmlns:a16="http://schemas.microsoft.com/office/drawing/2014/main" id="{48491048-21C3-169D-D66C-919305567484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6551448" y="4568303"/>
            <a:ext cx="93662" cy="2413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7" name="Line 30">
            <a:extLst>
              <a:ext uri="{FF2B5EF4-FFF2-40B4-BE49-F238E27FC236}">
                <a16:creationId xmlns:a16="http://schemas.microsoft.com/office/drawing/2014/main" id="{654969D1-755E-0FC2-0408-4EDA92526BE2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351298" y="4393086"/>
            <a:ext cx="614362" cy="461962"/>
          </a:xfrm>
          <a:prstGeom prst="line">
            <a:avLst/>
          </a:prstGeom>
          <a:noFill/>
          <a:ln w="57150">
            <a:solidFill>
              <a:srgbClr val="ED7D3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8" name="Line 31">
            <a:extLst>
              <a:ext uri="{FF2B5EF4-FFF2-40B4-BE49-F238E27FC236}">
                <a16:creationId xmlns:a16="http://schemas.microsoft.com/office/drawing/2014/main" id="{A3865395-847F-7E6F-34AF-4AE7C25793E1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33683" y="3275152"/>
            <a:ext cx="335090" cy="267034"/>
          </a:xfrm>
          <a:prstGeom prst="line">
            <a:avLst/>
          </a:prstGeom>
          <a:noFill/>
          <a:ln w="57150">
            <a:solidFill>
              <a:srgbClr val="ED7D3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9" name="Line 32">
            <a:extLst>
              <a:ext uri="{FF2B5EF4-FFF2-40B4-BE49-F238E27FC236}">
                <a16:creationId xmlns:a16="http://schemas.microsoft.com/office/drawing/2014/main" id="{F14E31B9-8D9C-6077-322D-5E4D7A85576E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7088023" y="4356571"/>
            <a:ext cx="743852" cy="585028"/>
          </a:xfrm>
          <a:prstGeom prst="line">
            <a:avLst/>
          </a:prstGeom>
          <a:noFill/>
          <a:ln w="57150">
            <a:solidFill>
              <a:srgbClr val="ED7D3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50" name="Line 33">
            <a:extLst>
              <a:ext uri="{FF2B5EF4-FFF2-40B4-BE49-F238E27FC236}">
                <a16:creationId xmlns:a16="http://schemas.microsoft.com/office/drawing/2014/main" id="{460AFD35-2358-7842-D0A3-267E2D4D4138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088023" y="3315174"/>
            <a:ext cx="563562" cy="284163"/>
          </a:xfrm>
          <a:prstGeom prst="line">
            <a:avLst/>
          </a:prstGeom>
          <a:noFill/>
          <a:ln w="57150">
            <a:solidFill>
              <a:srgbClr val="ED7D3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51" name="Line 34">
            <a:extLst>
              <a:ext uri="{FF2B5EF4-FFF2-40B4-BE49-F238E27FC236}">
                <a16:creationId xmlns:a16="http://schemas.microsoft.com/office/drawing/2014/main" id="{F768C4DA-2984-3F08-73B5-983C53B243F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498936" y="3196112"/>
            <a:ext cx="1992313" cy="568325"/>
          </a:xfrm>
          <a:prstGeom prst="line">
            <a:avLst/>
          </a:prstGeom>
          <a:noFill/>
          <a:ln w="57150">
            <a:solidFill>
              <a:srgbClr val="ED7D3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52" name="AutoShape 35">
            <a:extLst>
              <a:ext uri="{FF2B5EF4-FFF2-40B4-BE49-F238E27FC236}">
                <a16:creationId xmlns:a16="http://schemas.microsoft.com/office/drawing/2014/main" id="{4C9FC973-C369-7226-836C-D3A0FE8A368D}"/>
              </a:ext>
            </a:extLst>
          </p:cNvPr>
          <p:cNvCxnSpPr>
            <a:cxnSpLocks noChangeShapeType="1"/>
            <a:endCxn id="58" idx="2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4734345" y="2009720"/>
            <a:ext cx="1065782" cy="5768157"/>
          </a:xfrm>
          <a:prstGeom prst="curvedConnector3">
            <a:avLst>
              <a:gd name="adj1" fmla="val 12144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" name="Textfeld 5">
            <a:extLst>
              <a:ext uri="{FF2B5EF4-FFF2-40B4-BE49-F238E27FC236}">
                <a16:creationId xmlns:a16="http://schemas.microsoft.com/office/drawing/2014/main" id="{40A24565-EDAE-58C6-6183-C660CE998219}"/>
              </a:ext>
            </a:extLst>
          </p:cNvPr>
          <p:cNvSpPr txBox="1"/>
          <p:nvPr/>
        </p:nvSpPr>
        <p:spPr>
          <a:xfrm>
            <a:off x="3246277" y="1183129"/>
            <a:ext cx="5370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Цели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Снижение стоимости за </a:t>
            </a:r>
            <a:r>
              <a:rPr lang="ru-RU" sz="1400" i="1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кВт</a:t>
            </a:r>
            <a:r>
              <a:rPr lang="ru-RU" sz="1400" i="1" dirty="0" err="1">
                <a:solidFill>
                  <a:prstClr val="black"/>
                </a:solidFill>
                <a:latin typeface="Calibri" panose="020F0502020204030204"/>
                <a:ea typeface="+mn-ea"/>
                <a:sym typeface="Symbol"/>
              </a:rPr>
              <a:t></a:t>
            </a:r>
            <a:r>
              <a:rPr lang="ru-RU" sz="1400" i="1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ч</a:t>
            </a:r>
            <a:endParaRPr lang="en-US" sz="1400" i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Повышение емкостных</a:t>
            </a:r>
            <a:r>
              <a:rPr lang="en-US" sz="1400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/</a:t>
            </a:r>
            <a:r>
              <a:rPr lang="ru-RU" sz="1400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мощностных характеристик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Увеличение срока эксплуатации</a:t>
            </a:r>
            <a:endParaRPr lang="en-US" sz="1400" i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4" name="Text Box 37">
            <a:extLst>
              <a:ext uri="{FF2B5EF4-FFF2-40B4-BE49-F238E27FC236}">
                <a16:creationId xmlns:a16="http://schemas.microsoft.com/office/drawing/2014/main" id="{6E56024F-1C8D-37CE-C7D7-69BF16E58396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80619" y="2886550"/>
            <a:ext cx="1148416" cy="349949"/>
          </a:xfrm>
          <a:prstGeom prst="rect">
            <a:avLst/>
          </a:prstGeom>
          <a:solidFill>
            <a:srgbClr val="65AC1E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Связующее</a:t>
            </a:r>
            <a:endParaRPr lang="en-US" sz="1400" b="1" dirty="0">
              <a:solidFill>
                <a:prstClr val="black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55" name="Text Box 37">
            <a:extLst>
              <a:ext uri="{FF2B5EF4-FFF2-40B4-BE49-F238E27FC236}">
                <a16:creationId xmlns:a16="http://schemas.microsoft.com/office/drawing/2014/main" id="{76178944-BCFA-B0CF-4424-E14DA8FB5C4C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29993" y="4941600"/>
            <a:ext cx="1148416" cy="349949"/>
          </a:xfrm>
          <a:prstGeom prst="rect">
            <a:avLst/>
          </a:prstGeom>
          <a:solidFill>
            <a:srgbClr val="65AC1E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Электролит</a:t>
            </a:r>
            <a:endParaRPr lang="en-US" sz="1400" b="1" dirty="0">
              <a:solidFill>
                <a:prstClr val="black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56" name="Text Box 37">
            <a:extLst>
              <a:ext uri="{FF2B5EF4-FFF2-40B4-BE49-F238E27FC236}">
                <a16:creationId xmlns:a16="http://schemas.microsoft.com/office/drawing/2014/main" id="{FA47DFDF-C712-FD83-9292-8DF6918D7264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85267" y="2914107"/>
            <a:ext cx="1148416" cy="349949"/>
          </a:xfrm>
          <a:prstGeom prst="rect">
            <a:avLst/>
          </a:prstGeom>
          <a:solidFill>
            <a:srgbClr val="65AC1E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Анод</a:t>
            </a:r>
            <a:endParaRPr lang="en-US" sz="1400" b="1" dirty="0">
              <a:solidFill>
                <a:prstClr val="black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783C89-1B30-D5B2-1DE0-823FA9352E37}"/>
              </a:ext>
            </a:extLst>
          </p:cNvPr>
          <p:cNvSpPr txBox="1"/>
          <p:nvPr/>
        </p:nvSpPr>
        <p:spPr>
          <a:xfrm>
            <a:off x="6943265" y="5021688"/>
            <a:ext cx="1846033" cy="1077218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</a:rPr>
              <a:t>Ноу-хау  «РУСТОР»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8" name="Text Box 37">
            <a:extLst>
              <a:ext uri="{FF2B5EF4-FFF2-40B4-BE49-F238E27FC236}">
                <a16:creationId xmlns:a16="http://schemas.microsoft.com/office/drawing/2014/main" id="{373027CF-233B-61D9-1602-B0268A37B5BE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77107" y="5076741"/>
            <a:ext cx="1148416" cy="349949"/>
          </a:xfrm>
          <a:prstGeom prst="rect">
            <a:avLst/>
          </a:prstGeom>
          <a:solidFill>
            <a:srgbClr val="65AC1E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Катод</a:t>
            </a:r>
            <a:endParaRPr lang="en-US" sz="1400" b="1" baseline="-25000" dirty="0">
              <a:solidFill>
                <a:prstClr val="black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9DBE21-B981-A9D8-8EDF-5102DEB8D987}"/>
              </a:ext>
            </a:extLst>
          </p:cNvPr>
          <p:cNvSpPr txBox="1"/>
          <p:nvPr/>
        </p:nvSpPr>
        <p:spPr>
          <a:xfrm>
            <a:off x="442913" y="3744223"/>
            <a:ext cx="3793186" cy="338554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</a:rPr>
              <a:t>Структура цены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</a:rPr>
              <a:t>Li-</a:t>
            </a: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</a:rPr>
              <a:t>ионного аккумулятора</a:t>
            </a:r>
          </a:p>
        </p:txBody>
      </p:sp>
      <p:pic>
        <p:nvPicPr>
          <p:cNvPr id="22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F651B4BD-440A-2D2B-EEB3-DED6CFF93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9" y="6386130"/>
            <a:ext cx="1569497" cy="3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2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92281E95-1ECA-4EEA-A2C7-0EE380C3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88913"/>
            <a:ext cx="740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Слоистые катодные материалы</a:t>
            </a:r>
            <a:r>
              <a:rPr lang="en-US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: </a:t>
            </a:r>
            <a:r>
              <a:rPr lang="ru-RU" altLang="en-US" sz="2200" b="1" dirty="0">
                <a:solidFill>
                  <a:srgbClr val="97A706">
                    <a:lumMod val="50000"/>
                  </a:srgbClr>
                </a:solidFill>
                <a:latin typeface="Arial" pitchFamily="34" charset="0"/>
                <a:ea typeface="ＭＳ Ｐゴシック"/>
              </a:rPr>
              <a:t>доступность в РФ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0E1B24E-E25F-49B2-A848-6773BB2F5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33051"/>
              </p:ext>
            </p:extLst>
          </p:nvPr>
        </p:nvGraphicFramePr>
        <p:xfrm>
          <a:off x="444975" y="991678"/>
          <a:ext cx="8516263" cy="580374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54486">
                  <a:extLst>
                    <a:ext uri="{9D8B030D-6E8A-4147-A177-3AD203B41FA5}">
                      <a16:colId xmlns:a16="http://schemas.microsoft.com/office/drawing/2014/main" val="605413095"/>
                    </a:ext>
                  </a:extLst>
                </a:gridCol>
                <a:gridCol w="1149112">
                  <a:extLst>
                    <a:ext uri="{9D8B030D-6E8A-4147-A177-3AD203B41FA5}">
                      <a16:colId xmlns:a16="http://schemas.microsoft.com/office/drawing/2014/main" val="2887989407"/>
                    </a:ext>
                  </a:extLst>
                </a:gridCol>
                <a:gridCol w="1492798">
                  <a:extLst>
                    <a:ext uri="{9D8B030D-6E8A-4147-A177-3AD203B41FA5}">
                      <a16:colId xmlns:a16="http://schemas.microsoft.com/office/drawing/2014/main" val="3345330690"/>
                    </a:ext>
                  </a:extLst>
                </a:gridCol>
                <a:gridCol w="1230843">
                  <a:extLst>
                    <a:ext uri="{9D8B030D-6E8A-4147-A177-3AD203B41FA5}">
                      <a16:colId xmlns:a16="http://schemas.microsoft.com/office/drawing/2014/main" val="1637202559"/>
                    </a:ext>
                  </a:extLst>
                </a:gridCol>
                <a:gridCol w="1154002">
                  <a:extLst>
                    <a:ext uri="{9D8B030D-6E8A-4147-A177-3AD203B41FA5}">
                      <a16:colId xmlns:a16="http://schemas.microsoft.com/office/drawing/2014/main" val="1797566064"/>
                    </a:ext>
                  </a:extLst>
                </a:gridCol>
                <a:gridCol w="2135022">
                  <a:extLst>
                    <a:ext uri="{9D8B030D-6E8A-4147-A177-3AD203B41FA5}">
                      <a16:colId xmlns:a16="http://schemas.microsoft.com/office/drawing/2014/main" val="1179937627"/>
                    </a:ext>
                  </a:extLst>
                </a:gridCol>
              </a:tblGrid>
              <a:tr h="6634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+mj-lt"/>
                        </a:rPr>
                        <a:t>Материал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+mj-lt"/>
                        </a:rPr>
                        <a:t>Емкость,</a:t>
                      </a:r>
                      <a:r>
                        <a:rPr lang="ru-RU" sz="1400" b="0" baseline="0" dirty="0">
                          <a:latin typeface="+mj-lt"/>
                        </a:rPr>
                        <a:t> </a:t>
                      </a:r>
                      <a:r>
                        <a:rPr lang="ru-RU" sz="1400" b="0" baseline="0" dirty="0" err="1">
                          <a:latin typeface="+mj-lt"/>
                        </a:rPr>
                        <a:t>мАч</a:t>
                      </a:r>
                      <a:r>
                        <a:rPr lang="ru-RU" sz="1400" b="0" baseline="0" dirty="0">
                          <a:latin typeface="+mj-lt"/>
                        </a:rPr>
                        <a:t>/г,</a:t>
                      </a:r>
                      <a:r>
                        <a:rPr lang="en-US" sz="1400" b="0" baseline="0" dirty="0">
                          <a:latin typeface="+mj-lt"/>
                        </a:rPr>
                        <a:t> 0.1C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+mj-lt"/>
                        </a:rPr>
                        <a:t>Диапазон напряжений, В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400" b="0" baseline="0" dirty="0">
                          <a:latin typeface="+mj-lt"/>
                        </a:rPr>
                        <a:t>Сохранение емкости</a:t>
                      </a:r>
                      <a:r>
                        <a:rPr lang="en-US" sz="1400" b="0" baseline="0" dirty="0">
                          <a:latin typeface="+mj-lt"/>
                        </a:rPr>
                        <a:t>, 100 </a:t>
                      </a:r>
                      <a:r>
                        <a:rPr lang="ru-RU" sz="1400" b="0" baseline="0" dirty="0">
                          <a:latin typeface="+mj-lt"/>
                        </a:rPr>
                        <a:t>циклов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+mj-lt"/>
                        </a:rPr>
                        <a:t>Насыпная плотность</a:t>
                      </a:r>
                      <a:r>
                        <a:rPr lang="en-US" sz="1400" b="0" dirty="0">
                          <a:latin typeface="+mj-lt"/>
                        </a:rPr>
                        <a:t>, </a:t>
                      </a:r>
                      <a:r>
                        <a:rPr lang="ru-RU" sz="1400" b="0" dirty="0">
                          <a:latin typeface="+mj-lt"/>
                        </a:rPr>
                        <a:t>г</a:t>
                      </a:r>
                      <a:r>
                        <a:rPr lang="en-US" sz="1400" b="0" dirty="0">
                          <a:latin typeface="+mj-lt"/>
                        </a:rPr>
                        <a:t>/</a:t>
                      </a:r>
                      <a:r>
                        <a:rPr lang="ru-RU" sz="1400" b="0" dirty="0">
                          <a:latin typeface="+mj-lt"/>
                        </a:rPr>
                        <a:t>см</a:t>
                      </a:r>
                      <a:r>
                        <a:rPr lang="en-US" sz="1400" b="0" baseline="30000" dirty="0">
                          <a:latin typeface="+mj-lt"/>
                        </a:rPr>
                        <a:t>3</a:t>
                      </a:r>
                      <a:endParaRPr lang="ru-RU" sz="1400" b="0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+mj-lt"/>
                        </a:rPr>
                        <a:t>Доступность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7278"/>
                  </a:ext>
                </a:extLst>
              </a:tr>
              <a:tr h="634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LCO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j-lt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ru-RU" sz="1200" dirty="0">
                          <a:latin typeface="+mj-lt"/>
                        </a:rPr>
                        <a:t>1</a:t>
                      </a:r>
                      <a:r>
                        <a:rPr lang="en-US" sz="1200" dirty="0">
                          <a:latin typeface="+mj-lt"/>
                        </a:rPr>
                        <a:t>4</a:t>
                      </a:r>
                      <a:r>
                        <a:rPr lang="ru-RU" sz="1200" dirty="0">
                          <a:latin typeface="+mj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2.</a:t>
                      </a:r>
                      <a:r>
                        <a:rPr lang="ru-RU" sz="1200" dirty="0">
                          <a:latin typeface="+mj-lt"/>
                        </a:rPr>
                        <a:t>7</a:t>
                      </a:r>
                      <a:r>
                        <a:rPr lang="en-US" sz="1200" dirty="0">
                          <a:latin typeface="+mj-lt"/>
                        </a:rPr>
                        <a:t>-4.3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98%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1.4-</a:t>
                      </a:r>
                      <a:r>
                        <a:rPr lang="ru-RU" sz="1200" dirty="0">
                          <a:latin typeface="+mj-lt"/>
                        </a:rPr>
                        <a:t>2</a:t>
                      </a:r>
                      <a:r>
                        <a:rPr lang="en-US" sz="1200" dirty="0">
                          <a:latin typeface="+mj-lt"/>
                        </a:rPr>
                        <a:t>.7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в производстве</a:t>
                      </a:r>
                      <a:r>
                        <a:rPr lang="en-US" sz="1200" dirty="0">
                          <a:latin typeface="+mj-lt"/>
                        </a:rPr>
                        <a:t>, </a:t>
                      </a:r>
                      <a:r>
                        <a:rPr lang="ru-RU" sz="1200" dirty="0">
                          <a:latin typeface="+mj-lt"/>
                        </a:rPr>
                        <a:t>РЭНЕРА</a:t>
                      </a:r>
                      <a:r>
                        <a:rPr lang="en-US" sz="1200" dirty="0">
                          <a:latin typeface="+mj-lt"/>
                        </a:rPr>
                        <a:t>, </a:t>
                      </a:r>
                      <a:r>
                        <a:rPr lang="ru-RU" sz="1200" dirty="0">
                          <a:latin typeface="+mj-lt"/>
                        </a:rPr>
                        <a:t>НЗХК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455512"/>
                  </a:ext>
                </a:extLst>
              </a:tr>
              <a:tr h="634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NMC</a:t>
                      </a:r>
                      <a:r>
                        <a:rPr lang="ru-RU" sz="1200" b="1" dirty="0">
                          <a:latin typeface="+mj-lt"/>
                        </a:rPr>
                        <a:t> </a:t>
                      </a:r>
                      <a:r>
                        <a:rPr lang="en-US" sz="1200" b="1" dirty="0">
                          <a:latin typeface="+mj-lt"/>
                        </a:rPr>
                        <a:t>111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j-lt"/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2.7-4.3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99%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1.9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в производстве</a:t>
                      </a:r>
                      <a:r>
                        <a:rPr lang="en-US" sz="1200" dirty="0">
                          <a:latin typeface="+mj-lt"/>
                        </a:rPr>
                        <a:t>, </a:t>
                      </a:r>
                      <a:r>
                        <a:rPr lang="ru-RU" sz="1200" dirty="0">
                          <a:latin typeface="+mj-lt"/>
                        </a:rPr>
                        <a:t>РУСТОР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(</a:t>
                      </a:r>
                      <a:r>
                        <a:rPr lang="ru-RU" sz="1200" dirty="0">
                          <a:latin typeface="+mj-lt"/>
                        </a:rPr>
                        <a:t>до </a:t>
                      </a:r>
                      <a:r>
                        <a:rPr lang="en-US" sz="1200" dirty="0">
                          <a:latin typeface="+mj-lt"/>
                        </a:rPr>
                        <a:t>2000 </a:t>
                      </a:r>
                      <a:r>
                        <a:rPr lang="ru-RU" sz="1200" dirty="0">
                          <a:latin typeface="+mj-lt"/>
                        </a:rPr>
                        <a:t>кг</a:t>
                      </a:r>
                      <a:r>
                        <a:rPr lang="en-US" sz="1200" dirty="0">
                          <a:latin typeface="+mj-lt"/>
                        </a:rPr>
                        <a:t>/</a:t>
                      </a:r>
                      <a:r>
                        <a:rPr lang="ru-RU" sz="1200" dirty="0">
                          <a:latin typeface="+mj-lt"/>
                        </a:rPr>
                        <a:t>год</a:t>
                      </a:r>
                      <a:r>
                        <a:rPr lang="en-US" sz="1200" dirty="0"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95061"/>
                  </a:ext>
                </a:extLst>
              </a:tr>
              <a:tr h="634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j-lt"/>
                        </a:rPr>
                        <a:t>NMC</a:t>
                      </a:r>
                      <a:r>
                        <a:rPr lang="ru-RU" sz="1200" b="1" dirty="0">
                          <a:latin typeface="+mj-lt"/>
                        </a:rPr>
                        <a:t> </a:t>
                      </a:r>
                      <a:r>
                        <a:rPr lang="en-US" sz="1200" b="1" dirty="0">
                          <a:latin typeface="+mj-lt"/>
                        </a:rPr>
                        <a:t>622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j-lt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2.7-4.3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&gt;95%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2</a:t>
                      </a:r>
                      <a:r>
                        <a:rPr lang="en-US" sz="1200" dirty="0">
                          <a:latin typeface="+mj-lt"/>
                        </a:rPr>
                        <a:t>.4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в производстве, РУСТОР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(до </a:t>
                      </a: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5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000 кг/год)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6347395"/>
                  </a:ext>
                </a:extLst>
              </a:tr>
              <a:tr h="634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NMC</a:t>
                      </a:r>
                      <a:r>
                        <a:rPr lang="ru-RU" sz="1200" b="1" dirty="0">
                          <a:latin typeface="+mj-lt"/>
                        </a:rPr>
                        <a:t> </a:t>
                      </a:r>
                      <a:r>
                        <a:rPr lang="en-US" sz="1200" b="1" dirty="0">
                          <a:latin typeface="+mj-lt"/>
                        </a:rPr>
                        <a:t>811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&gt;210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2.7-4.3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&gt;9</a:t>
                      </a:r>
                      <a:r>
                        <a:rPr lang="ru-RU" sz="1200" dirty="0">
                          <a:latin typeface="+mj-lt"/>
                        </a:rPr>
                        <a:t>0</a:t>
                      </a:r>
                      <a:r>
                        <a:rPr lang="en-US" sz="1200" dirty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2.1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в разработке</a:t>
                      </a: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, 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РУСТОР</a:t>
                      </a: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(100 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кг</a:t>
                      </a: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/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год</a:t>
                      </a: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03518"/>
                  </a:ext>
                </a:extLst>
              </a:tr>
              <a:tr h="634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1" dirty="0" err="1">
                          <a:latin typeface="+mj-lt"/>
                        </a:rPr>
                        <a:t>Монокрист</a:t>
                      </a:r>
                      <a:r>
                        <a:rPr lang="en-US" sz="1200" b="1" dirty="0">
                          <a:latin typeface="+mj-lt"/>
                        </a:rPr>
                        <a:t>.</a:t>
                      </a:r>
                      <a:r>
                        <a:rPr lang="ru-RU" sz="1200" b="1" dirty="0">
                          <a:latin typeface="+mj-lt"/>
                        </a:rPr>
                        <a:t> </a:t>
                      </a:r>
                      <a:r>
                        <a:rPr lang="en-US" sz="1200" b="1" dirty="0">
                          <a:latin typeface="+mj-lt"/>
                        </a:rPr>
                        <a:t>NMC622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j-lt"/>
                        </a:rPr>
                        <a:t>1</a:t>
                      </a:r>
                      <a:r>
                        <a:rPr lang="en-US" sz="1200" dirty="0">
                          <a:latin typeface="+mj-lt"/>
                        </a:rPr>
                        <a:t>60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2.7-4.3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9</a:t>
                      </a:r>
                      <a:r>
                        <a:rPr lang="en-US" sz="1200" dirty="0">
                          <a:latin typeface="+mj-lt"/>
                        </a:rPr>
                        <a:t>8</a:t>
                      </a:r>
                      <a:r>
                        <a:rPr lang="ru-RU" sz="1200" dirty="0">
                          <a:latin typeface="+mj-lt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&gt;3.0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в разработке,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Сколтех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(10 кг/год)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543532"/>
                  </a:ext>
                </a:extLst>
              </a:tr>
              <a:tr h="634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1" dirty="0" err="1">
                          <a:latin typeface="+mj-lt"/>
                        </a:rPr>
                        <a:t>Монокрист</a:t>
                      </a:r>
                      <a:r>
                        <a:rPr lang="ru-RU" sz="1200" b="1" dirty="0">
                          <a:latin typeface="+mj-lt"/>
                        </a:rPr>
                        <a:t>.</a:t>
                      </a:r>
                      <a:r>
                        <a:rPr lang="en-US" sz="1200" b="1" dirty="0">
                          <a:latin typeface="+mj-lt"/>
                        </a:rPr>
                        <a:t> NMC811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j-lt"/>
                        </a:rPr>
                        <a:t>1</a:t>
                      </a:r>
                      <a:r>
                        <a:rPr lang="en-US" sz="1200" dirty="0">
                          <a:latin typeface="+mj-lt"/>
                        </a:rPr>
                        <a:t>80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2.7-4.3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9</a:t>
                      </a:r>
                      <a:r>
                        <a:rPr lang="en-US" sz="1200" dirty="0">
                          <a:latin typeface="+mj-lt"/>
                        </a:rPr>
                        <a:t>5</a:t>
                      </a:r>
                      <a:r>
                        <a:rPr lang="ru-RU" sz="1200" dirty="0">
                          <a:latin typeface="+mj-lt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&gt;3.0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в разработке,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Сколтех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(10 кг/год)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538130"/>
                  </a:ext>
                </a:extLst>
              </a:tr>
              <a:tr h="6340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+mj-lt"/>
                        </a:rPr>
                        <a:t>Монокрист</a:t>
                      </a:r>
                      <a:r>
                        <a:rPr lang="ru-RU" sz="1200" b="1" dirty="0">
                          <a:latin typeface="+mj-lt"/>
                        </a:rPr>
                        <a:t>. </a:t>
                      </a:r>
                      <a:r>
                        <a:rPr lang="en-US" sz="1200" b="1" dirty="0">
                          <a:latin typeface="+mj-lt"/>
                        </a:rPr>
                        <a:t>NMC952525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215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2.7-4.3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95%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2.3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в разработке,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Сколтех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(1</a:t>
                      </a: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0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 кг/год)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269534"/>
                  </a:ext>
                </a:extLst>
              </a:tr>
              <a:tr h="6340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Li-rich NMC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260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2.</a:t>
                      </a:r>
                      <a:r>
                        <a:rPr lang="en-US" sz="1200" dirty="0">
                          <a:latin typeface="+mj-lt"/>
                        </a:rPr>
                        <a:t>2</a:t>
                      </a:r>
                      <a:r>
                        <a:rPr lang="ru-RU" sz="1200" dirty="0">
                          <a:latin typeface="+mj-lt"/>
                        </a:rPr>
                        <a:t>-4.</a:t>
                      </a:r>
                      <a:r>
                        <a:rPr lang="en-US" sz="1200" dirty="0"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</a:rPr>
                        <a:t>99%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1.7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в производстве, РУСТОР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  <a:t>(до 1000 кг/год)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7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65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6">
            <a:extLst>
              <a:ext uri="{FF2B5EF4-FFF2-40B4-BE49-F238E27FC236}">
                <a16:creationId xmlns:a16="http://schemas.microsoft.com/office/drawing/2014/main" id="{E344E914-DDC2-474C-B95B-D4C78CBD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88913"/>
            <a:ext cx="68373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2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Производство слоистых катодных материалов</a:t>
            </a:r>
            <a:endParaRPr lang="en-US" altLang="en-US" sz="2200" b="1" dirty="0">
              <a:solidFill>
                <a:srgbClr val="4B5303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CB8BF-3AE6-45F4-B982-B9233263D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38" y="1042412"/>
            <a:ext cx="7787512" cy="57502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224BDA-5845-48CD-8746-34AE51F2B0CA}"/>
              </a:ext>
            </a:extLst>
          </p:cNvPr>
          <p:cNvSpPr/>
          <p:nvPr/>
        </p:nvSpPr>
        <p:spPr>
          <a:xfrm>
            <a:off x="7679094" y="6307494"/>
            <a:ext cx="1278294" cy="485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00137DF-E75F-186C-C1DF-72165B43D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20" y="1228279"/>
            <a:ext cx="57280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en-US" sz="1800" dirty="0">
                <a:solidFill>
                  <a:srgbClr val="4B5303"/>
                </a:solidFill>
                <a:latin typeface="Arial" pitchFamily="34" charset="0"/>
                <a:ea typeface="+mn-ea"/>
              </a:rPr>
              <a:t>Производство слоистых катодных материалов </a:t>
            </a:r>
            <a:r>
              <a:rPr lang="en-US" altLang="en-US" sz="1800" dirty="0">
                <a:solidFill>
                  <a:srgbClr val="4B5303"/>
                </a:solidFill>
                <a:latin typeface="Arial" pitchFamily="34" charset="0"/>
                <a:ea typeface="+mn-ea"/>
              </a:rPr>
              <a:t>NMC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51B3596-98E4-85B8-9A09-83BDE4F4E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895" y="1881889"/>
            <a:ext cx="49272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Стадия </a:t>
            </a:r>
            <a:r>
              <a:rPr lang="en-US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I – </a:t>
            </a:r>
            <a:r>
              <a:rPr lang="ru-RU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прекурсор </a:t>
            </a:r>
            <a:r>
              <a:rPr lang="en-US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Ni</a:t>
            </a:r>
            <a:r>
              <a:rPr lang="en-US" altLang="en-US" sz="1600" baseline="-25000" dirty="0">
                <a:solidFill>
                  <a:srgbClr val="4B5303"/>
                </a:solidFill>
                <a:latin typeface="Arial" pitchFamily="34" charset="0"/>
                <a:ea typeface="+mn-ea"/>
              </a:rPr>
              <a:t>0.8</a:t>
            </a:r>
            <a:r>
              <a:rPr lang="en-US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Mn</a:t>
            </a:r>
            <a:r>
              <a:rPr lang="en-US" altLang="en-US" sz="1600" baseline="-25000" dirty="0">
                <a:solidFill>
                  <a:srgbClr val="4B5303"/>
                </a:solidFill>
                <a:latin typeface="Arial" pitchFamily="34" charset="0"/>
                <a:ea typeface="+mn-ea"/>
              </a:rPr>
              <a:t>0.1</a:t>
            </a:r>
            <a:r>
              <a:rPr lang="en-US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Co</a:t>
            </a:r>
            <a:r>
              <a:rPr lang="en-US" altLang="en-US" sz="1600" baseline="-25000" dirty="0">
                <a:solidFill>
                  <a:srgbClr val="4B5303"/>
                </a:solidFill>
                <a:latin typeface="Arial" pitchFamily="34" charset="0"/>
                <a:ea typeface="+mn-ea"/>
              </a:rPr>
              <a:t>0.1</a:t>
            </a:r>
            <a:r>
              <a:rPr lang="en-US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(OH)</a:t>
            </a:r>
            <a:r>
              <a:rPr lang="en-US" altLang="en-US" sz="1600" baseline="-25000" dirty="0">
                <a:solidFill>
                  <a:srgbClr val="4B5303"/>
                </a:solidFill>
                <a:latin typeface="Arial" pitchFamily="34" charset="0"/>
                <a:ea typeface="+mn-ea"/>
              </a:rPr>
              <a:t>2</a:t>
            </a:r>
            <a:r>
              <a:rPr lang="ru-RU" altLang="en-US" sz="16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 (</a:t>
            </a:r>
            <a:r>
              <a:rPr lang="ru-RU" altLang="en-US" sz="1600" b="1" dirty="0" err="1">
                <a:solidFill>
                  <a:srgbClr val="4B5303"/>
                </a:solidFill>
                <a:latin typeface="Arial" pitchFamily="34" charset="0"/>
                <a:ea typeface="+mn-ea"/>
              </a:rPr>
              <a:t>пКАМ</a:t>
            </a:r>
            <a:r>
              <a:rPr lang="ru-RU" altLang="en-US" sz="16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)</a:t>
            </a:r>
            <a:r>
              <a:rPr lang="ru-RU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 </a:t>
            </a:r>
            <a:endParaRPr lang="en-US" altLang="en-US" sz="1600" dirty="0">
              <a:solidFill>
                <a:srgbClr val="4B5303"/>
              </a:solidFill>
              <a:latin typeface="Arial" pitchFamily="34" charset="0"/>
              <a:ea typeface="+mn-ea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7B351C9-5B45-23CA-B904-8C2412EA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058" y="4468281"/>
            <a:ext cx="47709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Стадия </a:t>
            </a:r>
            <a:r>
              <a:rPr lang="en-US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II – </a:t>
            </a:r>
            <a:r>
              <a:rPr lang="ru-RU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материал </a:t>
            </a:r>
            <a:r>
              <a:rPr lang="en-US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LiNi</a:t>
            </a:r>
            <a:r>
              <a:rPr lang="en-US" altLang="en-US" sz="1600" baseline="-25000" dirty="0">
                <a:solidFill>
                  <a:srgbClr val="4B5303"/>
                </a:solidFill>
                <a:latin typeface="Arial" pitchFamily="34" charset="0"/>
                <a:ea typeface="+mn-ea"/>
              </a:rPr>
              <a:t>0.8</a:t>
            </a:r>
            <a:r>
              <a:rPr lang="en-US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Mn</a:t>
            </a:r>
            <a:r>
              <a:rPr lang="en-US" altLang="en-US" sz="1600" baseline="-25000" dirty="0">
                <a:solidFill>
                  <a:srgbClr val="4B5303"/>
                </a:solidFill>
                <a:latin typeface="Arial" pitchFamily="34" charset="0"/>
                <a:ea typeface="+mn-ea"/>
              </a:rPr>
              <a:t>0.1</a:t>
            </a:r>
            <a:r>
              <a:rPr lang="en-US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Co</a:t>
            </a:r>
            <a:r>
              <a:rPr lang="en-US" altLang="en-US" sz="1600" baseline="-25000" dirty="0">
                <a:solidFill>
                  <a:srgbClr val="4B5303"/>
                </a:solidFill>
                <a:latin typeface="Arial" pitchFamily="34" charset="0"/>
                <a:ea typeface="+mn-ea"/>
              </a:rPr>
              <a:t>0.1</a:t>
            </a:r>
            <a:r>
              <a:rPr lang="en-US" altLang="en-US" sz="1600" dirty="0">
                <a:solidFill>
                  <a:srgbClr val="4B5303"/>
                </a:solidFill>
                <a:latin typeface="Arial" pitchFamily="34" charset="0"/>
                <a:ea typeface="+mn-ea"/>
              </a:rPr>
              <a:t>O</a:t>
            </a:r>
            <a:r>
              <a:rPr lang="en-US" altLang="en-US" sz="1600" baseline="-25000" dirty="0">
                <a:solidFill>
                  <a:srgbClr val="4B5303"/>
                </a:solidFill>
                <a:latin typeface="Arial" pitchFamily="34" charset="0"/>
                <a:ea typeface="+mn-ea"/>
              </a:rPr>
              <a:t>2</a:t>
            </a:r>
            <a:r>
              <a:rPr lang="ru-RU" altLang="en-US" sz="16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 (КАМ)</a:t>
            </a:r>
            <a:endParaRPr lang="en-US" altLang="en-US" sz="1600" b="1" dirty="0">
              <a:solidFill>
                <a:srgbClr val="4B5303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717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6">
            <a:extLst>
              <a:ext uri="{FF2B5EF4-FFF2-40B4-BE49-F238E27FC236}">
                <a16:creationId xmlns:a16="http://schemas.microsoft.com/office/drawing/2014/main" id="{E344E914-DDC2-474C-B95B-D4C78CBD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88913"/>
            <a:ext cx="58830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2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Преимущества технологии </a:t>
            </a:r>
            <a:r>
              <a:rPr lang="ru-RU" altLang="en-US" sz="2200" b="1" dirty="0" err="1">
                <a:solidFill>
                  <a:srgbClr val="4B5303"/>
                </a:solidFill>
                <a:latin typeface="Arial" pitchFamily="34" charset="0"/>
                <a:ea typeface="+mn-ea"/>
              </a:rPr>
              <a:t>соосаждения</a:t>
            </a:r>
            <a:endParaRPr lang="en-US" altLang="en-US" sz="2200" b="1" dirty="0">
              <a:solidFill>
                <a:srgbClr val="4B5303"/>
              </a:solidFill>
              <a:latin typeface="Arial" pitchFamily="34" charset="0"/>
              <a:ea typeface="+mn-e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D37C4A-A489-6B93-1676-F3D85A9D8471}"/>
              </a:ext>
            </a:extLst>
          </p:cNvPr>
          <p:cNvSpPr/>
          <p:nvPr/>
        </p:nvSpPr>
        <p:spPr>
          <a:xfrm>
            <a:off x="701983" y="1354610"/>
            <a:ext cx="7740034" cy="448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применимость к широкому диапазону составов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NMC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 111 до 95 2.5 2.5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высокая химическая гомогенность материала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относительно высокая насыпная плотность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оптимальный гранулометрический состав для создания электродных паст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высокая электрохимическая емкость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достаточный циклический ресурс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доступное сырье (сульфаты металлов, гидроксид лития)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нет необходимости в сосудах под давлением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 используются органические растворители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 производит токсичных отходов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пригодна для масштабирования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может быть реализована на аппаратуре отечественного производства</a:t>
            </a:r>
          </a:p>
        </p:txBody>
      </p:sp>
      <p:pic>
        <p:nvPicPr>
          <p:cNvPr id="4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F786B078-AEF6-FD57-E5DB-CD8CD7A3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9" y="6386130"/>
            <a:ext cx="1569497" cy="3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3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7AB747-D3E8-1DBF-8467-CE36AE571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11" y="1321773"/>
            <a:ext cx="2229622" cy="3287555"/>
          </a:xfrm>
          <a:prstGeom prst="rect">
            <a:avLst/>
          </a:prstGeom>
        </p:spPr>
      </p:pic>
      <p:sp>
        <p:nvSpPr>
          <p:cNvPr id="33" name="Text Box 6">
            <a:extLst>
              <a:ext uri="{FF2B5EF4-FFF2-40B4-BE49-F238E27FC236}">
                <a16:creationId xmlns:a16="http://schemas.microsoft.com/office/drawing/2014/main" id="{E344E914-DDC2-474C-B95B-D4C78CBD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88913"/>
            <a:ext cx="38755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2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Технологии ООО </a:t>
            </a:r>
            <a:r>
              <a:rPr lang="en-US" altLang="en-US" sz="22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“</a:t>
            </a:r>
            <a:r>
              <a:rPr lang="ru-RU" altLang="en-US" sz="2200" b="1" dirty="0" err="1">
                <a:solidFill>
                  <a:srgbClr val="4B5303"/>
                </a:solidFill>
                <a:latin typeface="Arial" pitchFamily="34" charset="0"/>
                <a:ea typeface="+mn-ea"/>
              </a:rPr>
              <a:t>Рустор</a:t>
            </a:r>
            <a:r>
              <a:rPr lang="en-US" altLang="en-US" sz="22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4844D-DD5A-5B98-0275-EE3814F90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7" y="1316928"/>
            <a:ext cx="2496228" cy="32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: пятиугольник 13">
            <a:extLst>
              <a:ext uri="{FF2B5EF4-FFF2-40B4-BE49-F238E27FC236}">
                <a16:creationId xmlns:a16="http://schemas.microsoft.com/office/drawing/2014/main" id="{3C7E44D5-23C2-14C0-F4F5-7B9C0F18680B}"/>
              </a:ext>
            </a:extLst>
          </p:cNvPr>
          <p:cNvSpPr/>
          <p:nvPr/>
        </p:nvSpPr>
        <p:spPr>
          <a:xfrm>
            <a:off x="525067" y="4801443"/>
            <a:ext cx="2602069" cy="1110418"/>
          </a:xfrm>
          <a:prstGeom prst="homePlate">
            <a:avLst/>
          </a:prstGeom>
          <a:solidFill>
            <a:srgbClr val="8E9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- пилотный реактор на 100 – 150 кг материала в год</a:t>
            </a:r>
          </a:p>
        </p:txBody>
      </p:sp>
      <p:sp>
        <p:nvSpPr>
          <p:cNvPr id="8" name="Стрелка: шеврон 14">
            <a:extLst>
              <a:ext uri="{FF2B5EF4-FFF2-40B4-BE49-F238E27FC236}">
                <a16:creationId xmlns:a16="http://schemas.microsoft.com/office/drawing/2014/main" id="{5E39F889-E2FD-E987-28BD-2F5101ED4ED7}"/>
              </a:ext>
            </a:extLst>
          </p:cNvPr>
          <p:cNvSpPr/>
          <p:nvPr/>
        </p:nvSpPr>
        <p:spPr>
          <a:xfrm>
            <a:off x="2845379" y="4801443"/>
            <a:ext cx="3100063" cy="1135080"/>
          </a:xfrm>
          <a:prstGeom prst="chevron">
            <a:avLst/>
          </a:prstGeom>
          <a:solidFill>
            <a:srgbClr val="8E9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2021 – 2022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–реактора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соосаждения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на 2 –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т материала в год</a:t>
            </a:r>
          </a:p>
        </p:txBody>
      </p:sp>
      <p:sp>
        <p:nvSpPr>
          <p:cNvPr id="9" name="Стрелка: шеврон 18">
            <a:extLst>
              <a:ext uri="{FF2B5EF4-FFF2-40B4-BE49-F238E27FC236}">
                <a16:creationId xmlns:a16="http://schemas.microsoft.com/office/drawing/2014/main" id="{D9676D65-82BB-651F-4F8E-5BA9B9C75D85}"/>
              </a:ext>
            </a:extLst>
          </p:cNvPr>
          <p:cNvSpPr/>
          <p:nvPr/>
        </p:nvSpPr>
        <p:spPr>
          <a:xfrm>
            <a:off x="5663685" y="4772955"/>
            <a:ext cx="3350585" cy="1135080"/>
          </a:xfrm>
          <a:prstGeom prst="chevron">
            <a:avLst/>
          </a:prstGeom>
          <a:solidFill>
            <a:srgbClr val="8E9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2022-2023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– разработка установки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соосаждения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непрерывного действия </a:t>
            </a:r>
          </a:p>
          <a:p>
            <a:pPr lvl="0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до 100 т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8C8CCE-EC77-78BE-02DE-EE6011BB92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18" t="2357" r="10936" b="2846"/>
          <a:stretch/>
        </p:blipFill>
        <p:spPr>
          <a:xfrm>
            <a:off x="3143105" y="1321773"/>
            <a:ext cx="3081729" cy="3287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011A88-F611-D617-CC45-DE4D22E65017}"/>
              </a:ext>
            </a:extLst>
          </p:cNvPr>
          <p:cNvSpPr txBox="1"/>
          <p:nvPr/>
        </p:nvSpPr>
        <p:spPr>
          <a:xfrm>
            <a:off x="525067" y="417273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литров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4411C-AA9C-17B6-B3D7-59AAF030B940}"/>
              </a:ext>
            </a:extLst>
          </p:cNvPr>
          <p:cNvSpPr txBox="1"/>
          <p:nvPr/>
        </p:nvSpPr>
        <p:spPr>
          <a:xfrm>
            <a:off x="3113288" y="416881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 литров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87B72A-FD0D-1690-8039-353A1C556EBC}"/>
              </a:ext>
            </a:extLst>
          </p:cNvPr>
          <p:cNvSpPr txBox="1"/>
          <p:nvPr/>
        </p:nvSpPr>
        <p:spPr>
          <a:xfrm>
            <a:off x="6389311" y="4201865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150 литров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BD8088D3-744F-650A-4C88-55367D55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9" y="6386130"/>
            <a:ext cx="1569497" cy="3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1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6">
            <a:extLst>
              <a:ext uri="{FF2B5EF4-FFF2-40B4-BE49-F238E27FC236}">
                <a16:creationId xmlns:a16="http://schemas.microsoft.com/office/drawing/2014/main" id="{E344E914-DDC2-474C-B95B-D4C78CBD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88913"/>
            <a:ext cx="38755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2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Технологии ООО </a:t>
            </a:r>
            <a:r>
              <a:rPr lang="en-US" altLang="en-US" sz="22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“</a:t>
            </a:r>
            <a:r>
              <a:rPr lang="ru-RU" altLang="en-US" sz="2200" b="1" dirty="0" err="1">
                <a:solidFill>
                  <a:srgbClr val="4B5303"/>
                </a:solidFill>
                <a:latin typeface="Arial" pitchFamily="34" charset="0"/>
                <a:ea typeface="+mn-ea"/>
              </a:rPr>
              <a:t>Рустор</a:t>
            </a:r>
            <a:r>
              <a:rPr lang="en-US" altLang="en-US" sz="22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”</a:t>
            </a:r>
          </a:p>
        </p:txBody>
      </p:sp>
      <p:pic>
        <p:nvPicPr>
          <p:cNvPr id="13" name="Picture 2" descr="https://russianstorage.org/uploads/s/n/i/c/nicai9ur9650/img/full_lOdCNoy5.jpg">
            <a:extLst>
              <a:ext uri="{FF2B5EF4-FFF2-40B4-BE49-F238E27FC236}">
                <a16:creationId xmlns:a16="http://schemas.microsoft.com/office/drawing/2014/main" id="{BD8088D3-744F-650A-4C88-55367D55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9" y="6386130"/>
            <a:ext cx="1569497" cy="3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BC192-A2FE-615E-E3FF-9D6F0F911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18" y="1069413"/>
            <a:ext cx="7516969" cy="4930316"/>
          </a:xfrm>
          <a:prstGeom prst="rect">
            <a:avLst/>
          </a:prstGeom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90866393-312C-40FE-7D19-0CD975DC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6162563"/>
            <a:ext cx="68711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2023 – </a:t>
            </a:r>
            <a:r>
              <a:rPr lang="ru-RU" altLang="en-US" sz="16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пилотная установка непрерывного действия до 5 тонн</a:t>
            </a:r>
            <a:r>
              <a:rPr lang="en-US" altLang="en-US" sz="16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/</a:t>
            </a:r>
            <a:r>
              <a:rPr lang="ru-RU" altLang="en-US" sz="1600" b="1" dirty="0">
                <a:solidFill>
                  <a:srgbClr val="4B5303"/>
                </a:solidFill>
                <a:latin typeface="Arial" pitchFamily="34" charset="0"/>
                <a:ea typeface="+mn-ea"/>
              </a:rPr>
              <a:t>год</a:t>
            </a:r>
            <a:endParaRPr lang="en-US" altLang="en-US" sz="1600" b="1" dirty="0">
              <a:solidFill>
                <a:srgbClr val="4B5303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1355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GdYyW7R06rJiCewNq.R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GW3TJNQ0u1b49EtHm1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GW3TJNQ0u1b49EtHm1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GW3TJNQ0u1b49EtHm1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GW3TJNQ0u1b49EtHm1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QXDx_74EyrEVUvXKdM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bpznDT00GtvvZEXZmr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jWfOGGhkC9A3fNZrQc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chfHnoeky7hQpo3l.z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XurPuKXUSb.ewN3Lvv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3AoyrMDk.BQ38rriHG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4x3N1mx0aMrgxvUQmlv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xuvh0ZBkSm05ErJPZ4TA"/>
</p:tagLst>
</file>

<file path=ppt/theme/theme1.xml><?xml version="1.0" encoding="utf-8"?>
<a:theme xmlns:a="http://schemas.openxmlformats.org/drawingml/2006/main" name="4_Skoltech">
  <a:themeElements>
    <a:clrScheme name="Custom 5">
      <a:dk1>
        <a:srgbClr val="000000"/>
      </a:dk1>
      <a:lt1>
        <a:srgbClr val="FFFFFF"/>
      </a:lt1>
      <a:dk2>
        <a:srgbClr val="646C18"/>
      </a:dk2>
      <a:lt2>
        <a:srgbClr val="E8EADB"/>
      </a:lt2>
      <a:accent1>
        <a:srgbClr val="646E04"/>
      </a:accent1>
      <a:accent2>
        <a:srgbClr val="CEE408"/>
      </a:accent2>
      <a:accent3>
        <a:srgbClr val="7D8A05"/>
      </a:accent3>
      <a:accent4>
        <a:srgbClr val="F9FFB2"/>
      </a:accent4>
      <a:accent5>
        <a:srgbClr val="4D5503"/>
      </a:accent5>
      <a:accent6>
        <a:srgbClr val="97A706"/>
      </a:accent6>
      <a:hlink>
        <a:srgbClr val="8CFF08"/>
      </a:hlink>
      <a:folHlink>
        <a:srgbClr val="3D6F0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AC405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oltech" id="{02D666B8-0155-4A35-88F2-CD59F8683255}" vid="{3E7577FE-8481-490A-81FF-757442C7FBC4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koltech">
  <a:themeElements>
    <a:clrScheme name="Custom 5">
      <a:dk1>
        <a:srgbClr val="000000"/>
      </a:dk1>
      <a:lt1>
        <a:srgbClr val="FFFFFF"/>
      </a:lt1>
      <a:dk2>
        <a:srgbClr val="646C18"/>
      </a:dk2>
      <a:lt2>
        <a:srgbClr val="E8EADB"/>
      </a:lt2>
      <a:accent1>
        <a:srgbClr val="646E04"/>
      </a:accent1>
      <a:accent2>
        <a:srgbClr val="CEE408"/>
      </a:accent2>
      <a:accent3>
        <a:srgbClr val="7D8A05"/>
      </a:accent3>
      <a:accent4>
        <a:srgbClr val="F9FFB2"/>
      </a:accent4>
      <a:accent5>
        <a:srgbClr val="4D5503"/>
      </a:accent5>
      <a:accent6>
        <a:srgbClr val="97A706"/>
      </a:accent6>
      <a:hlink>
        <a:srgbClr val="8CFF08"/>
      </a:hlink>
      <a:folHlink>
        <a:srgbClr val="3D6F0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AC405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oltech" id="{02D666B8-0155-4A35-88F2-CD59F8683255}" vid="{3E7577FE-8481-490A-81FF-757442C7FBC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Overview Slides</Template>
  <TotalTime>63655</TotalTime>
  <Words>1014</Words>
  <Application>Microsoft Office PowerPoint</Application>
  <PresentationFormat>On-screen Show (4:3)</PresentationFormat>
  <Paragraphs>251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Lucida Grande</vt:lpstr>
      <vt:lpstr>Times</vt:lpstr>
      <vt:lpstr>4_Skoltech</vt:lpstr>
      <vt:lpstr>Default Design</vt:lpstr>
      <vt:lpstr>5_Skoltech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Tyagusov</dc:creator>
  <cp:lastModifiedBy>Artem Abakumov</cp:lastModifiedBy>
  <cp:revision>1118</cp:revision>
  <cp:lastPrinted>2014-04-09T13:50:48Z</cp:lastPrinted>
  <dcterms:created xsi:type="dcterms:W3CDTF">2013-03-19T07:09:02Z</dcterms:created>
  <dcterms:modified xsi:type="dcterms:W3CDTF">2024-03-18T15:49:45Z</dcterms:modified>
</cp:coreProperties>
</file>