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8" r:id="rId5"/>
    <p:sldId id="259" r:id="rId6"/>
    <p:sldId id="260" r:id="rId7"/>
    <p:sldId id="261" r:id="rId8"/>
    <p:sldId id="263" r:id="rId9"/>
    <p:sldId id="264" r:id="rId10"/>
    <p:sldId id="266" r:id="rId11"/>
    <p:sldId id="258" r:id="rId12"/>
    <p:sldId id="26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07C"/>
    <a:srgbClr val="3F77BB"/>
    <a:srgbClr val="710AFA"/>
    <a:srgbClr val="407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6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9CF15-7DFE-4E87-8140-6DDB49705DA7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39E37-8998-4E71-9439-7BE324C83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5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28493-CC62-4FE8-BD28-86DBF49558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6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9E37-8998-4E71-9439-7BE324C837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9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9E37-8998-4E71-9439-7BE324C837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4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9E37-8998-4E71-9439-7BE324C837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1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28493-CC62-4FE8-BD28-86DBF49558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3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5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55A1-EA3D-D54A-AE76-83C33BC43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This is the message of this slide</a:t>
            </a:r>
            <a:br>
              <a:rPr lang="en-US" dirty="0"/>
            </a:br>
            <a:r>
              <a:rPr lang="en-US" dirty="0"/>
              <a:t>You can write it in one or two lines 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58B5-2C9D-4841-9AEE-D7F71A46AB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F453-8F69-8C43-AD24-04213CEC6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0D83E-88D0-C440-9F2A-EBA669C92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6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2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5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5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1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88A7-A845-41D7-A52F-9450C46965FC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16F-BA0C-4CD9-8430-DA8DFD1D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domosti.ru/economics/news/2023/05/20/976019-minpromtorg" TargetMode="External"/><Relationship Id="rId5" Type="http://schemas.openxmlformats.org/officeDocument/2006/relationships/hyperlink" Target="https://sk.ru/news/bespilotnaya-aviaciya-stanet-sistemoobrazuyushej-otraslyu/" TargetMode="External"/><Relationship Id="rId4" Type="http://schemas.openxmlformats.org/officeDocument/2006/relationships/hyperlink" Target="https://sk.ru/news/bespilotniki-integriruyut-v-vozdushnoe-prostranstvo-rossii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"/>
          <a:stretch/>
        </p:blipFill>
        <p:spPr>
          <a:xfrm>
            <a:off x="0" y="0"/>
            <a:ext cx="12192000" cy="68969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975" y="504823"/>
            <a:ext cx="11068050" cy="58578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25615" y="1864100"/>
            <a:ext cx="674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Futura PT Demi" panose="020B0702020204020303" pitchFamily="34" charset="-52"/>
              </a:rPr>
              <a:t>FiberFlight</a:t>
            </a:r>
            <a:endParaRPr lang="ru-RU" sz="9600" dirty="0">
              <a:solidFill>
                <a:srgbClr val="1D212A"/>
              </a:solidFill>
              <a:latin typeface="Futura PT Demi" panose="020B07020202040203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336708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Futura PT Demi" panose="020B0702020204020303"/>
              </a:rPr>
              <a:t>программно-аппаратный комплекс для увеличения скорости передачи данных на</a:t>
            </a:r>
          </a:p>
          <a:p>
            <a:pPr algn="ctr"/>
            <a:r>
              <a:rPr lang="ru-RU" sz="2200" dirty="0">
                <a:latin typeface="Futura PT Demi" panose="020B0702020204020303"/>
              </a:rPr>
              <a:t>борту </a:t>
            </a:r>
            <a:r>
              <a:rPr lang="ru-RU" sz="2200" dirty="0" smtClean="0">
                <a:latin typeface="Futura PT Demi" panose="020B0702020204020303"/>
              </a:rPr>
              <a:t>беспилотных авиационных систем </a:t>
            </a:r>
            <a:r>
              <a:rPr lang="ru-RU" sz="2200" dirty="0">
                <a:latin typeface="Futura PT Demi" panose="020B0702020204020303"/>
              </a:rPr>
              <a:t>на основе фотонных интегральных схем</a:t>
            </a:r>
            <a:endParaRPr lang="ru-RU" sz="2200" dirty="0">
              <a:solidFill>
                <a:srgbClr val="1D212A"/>
              </a:solidFill>
              <a:latin typeface="Futura PT Demi" panose="020B07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83312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0149" y="-21959"/>
            <a:ext cx="737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D212A"/>
                </a:solidFill>
                <a:latin typeface="Futura PT Demi" panose="020B0702020204020303"/>
              </a:rPr>
              <a:t>План реализации проекта</a:t>
            </a:r>
            <a:endParaRPr lang="ru-RU" sz="4000" dirty="0">
              <a:solidFill>
                <a:srgbClr val="1D212A"/>
              </a:solidFill>
              <a:latin typeface="Futura PT Demi" panose="020B0702020204020303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12800" y="3075925"/>
            <a:ext cx="10525760" cy="1332673"/>
            <a:chOff x="812800" y="2870541"/>
            <a:chExt cx="10525760" cy="133267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2870541"/>
              <a:ext cx="10525760" cy="13326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4880" y="3213711"/>
              <a:ext cx="319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Futura PT Demi" panose="020B0702020204020303"/>
                </a:rPr>
                <a:t>2023-2024</a:t>
              </a:r>
              <a:endParaRPr lang="ru-RU" sz="3600" b="1" dirty="0">
                <a:solidFill>
                  <a:schemeClr val="bg1"/>
                </a:solidFill>
                <a:latin typeface="Futura PT Demi" panose="020B0702020204020303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80560" y="3213711"/>
              <a:ext cx="319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Futura PT Demi" panose="020B0702020204020303"/>
                </a:rPr>
                <a:t>2024-2025</a:t>
              </a:r>
              <a:endParaRPr lang="ru-RU" sz="3600" b="1" dirty="0">
                <a:solidFill>
                  <a:schemeClr val="bg1"/>
                </a:solidFill>
                <a:latin typeface="Futura PT Demi" panose="020B0702020204020303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9560" y="3231826"/>
              <a:ext cx="319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Futura PT Demi" panose="020B0702020204020303"/>
                </a:rPr>
                <a:t>2025-2026</a:t>
              </a:r>
              <a:endParaRPr lang="ru-RU" sz="3600" b="1" dirty="0">
                <a:solidFill>
                  <a:schemeClr val="bg1"/>
                </a:solidFill>
                <a:latin typeface="Futura PT Demi" panose="020B0702020204020303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46515" y="726764"/>
            <a:ext cx="3434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Выявление проблемы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Оценка </a:t>
            </a:r>
            <a:r>
              <a:rPr lang="ru-RU" sz="1600" dirty="0">
                <a:cs typeface="Arial" panose="020B0604020202020204" pitchFamily="34" charset="0"/>
              </a:rPr>
              <a:t>размера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Сегментация </a:t>
            </a:r>
            <a:r>
              <a:rPr lang="ru-RU" sz="1600" dirty="0" smtClean="0">
                <a:cs typeface="Arial" panose="020B0604020202020204" pitchFamily="34" charset="0"/>
              </a:rPr>
              <a:t>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Анализ конкурентов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Позиционирование </a:t>
            </a:r>
            <a:r>
              <a:rPr lang="ru-RU" sz="1600" dirty="0" smtClean="0">
                <a:cs typeface="Arial" panose="020B0604020202020204" pitchFamily="34" charset="0"/>
              </a:rPr>
              <a:t>бренда</a:t>
            </a:r>
            <a:endParaRPr lang="ru-RU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cs typeface="Arial" panose="020B0604020202020204" pitchFamily="34" charset="0"/>
              </a:rPr>
              <a:t>Брендинг</a:t>
            </a:r>
            <a:endParaRPr lang="ru-RU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Демонстрация концепции продукта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Создание прототипа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0560" y="4426711"/>
            <a:ext cx="3434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Получение статуса резидента проекта «</a:t>
            </a:r>
            <a:r>
              <a:rPr lang="ru-RU" sz="1600" dirty="0" err="1" smtClean="0">
                <a:cs typeface="Arial" panose="020B0604020202020204" pitchFamily="34" charset="0"/>
              </a:rPr>
              <a:t>Сколково</a:t>
            </a:r>
            <a:r>
              <a:rPr lang="ru-RU" sz="1600" dirty="0" smtClean="0"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Защита интеллектуальной собственности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Продвижение продукта на научно-технических выставках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cs typeface="Arial" panose="020B0604020202020204" pitchFamily="34" charset="0"/>
              </a:rPr>
              <a:t>Кастомизация</a:t>
            </a:r>
            <a:r>
              <a:rPr lang="ru-RU" sz="1600" dirty="0" smtClean="0">
                <a:cs typeface="Arial" panose="020B0604020202020204" pitchFamily="34" charset="0"/>
              </a:rPr>
              <a:t> продукта под конечных 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Коммерциализация продукта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09560" y="833179"/>
            <a:ext cx="34340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Расширение линейки продуктов (модули лазерной связи в свободном </a:t>
            </a:r>
            <a:r>
              <a:rPr lang="ru-RU" sz="1600" dirty="0">
                <a:cs typeface="Arial" panose="020B0604020202020204" pitchFamily="34" charset="0"/>
              </a:rPr>
              <a:t>пространстве</a:t>
            </a:r>
            <a:r>
              <a:rPr lang="ru-RU" sz="1600" dirty="0" smtClean="0"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cs typeface="Arial" panose="020B0604020202020204" pitchFamily="34" charset="0"/>
              </a:rPr>
              <a:t>сенсорики</a:t>
            </a:r>
            <a:r>
              <a:rPr lang="ru-RU" sz="1600" dirty="0" smtClean="0">
                <a:cs typeface="Arial" panose="020B0604020202020204" pitchFamily="34" charset="0"/>
              </a:rPr>
              <a:t>, </a:t>
            </a:r>
            <a:r>
              <a:rPr lang="ru-RU" sz="1600" dirty="0">
                <a:cs typeface="Arial" panose="020B0604020202020204" pitchFamily="34" charset="0"/>
              </a:rPr>
              <a:t>5</a:t>
            </a:r>
            <a:r>
              <a:rPr lang="en-US" sz="1600" dirty="0" smtClean="0">
                <a:cs typeface="Arial" panose="020B0604020202020204" pitchFamily="34" charset="0"/>
              </a:rPr>
              <a:t>G/6G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Расширение рынков сбыта (</a:t>
            </a:r>
            <a:r>
              <a:rPr lang="ru-RU" sz="1600" dirty="0" err="1" smtClean="0">
                <a:cs typeface="Arial" panose="020B0604020202020204" pitchFamily="34" charset="0"/>
              </a:rPr>
              <a:t>кастомизация</a:t>
            </a:r>
            <a:r>
              <a:rPr lang="ru-RU" sz="1600" dirty="0" smtClean="0">
                <a:cs typeface="Arial" panose="020B0604020202020204" pitchFamily="34" charset="0"/>
              </a:rPr>
              <a:t> продукта для использования в космосе и авиации)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D212A"/>
                </a:solidFill>
                <a:latin typeface="Futura PT Demi" panose="020B0702020204020303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0071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58641"/>
                <a:ext cx="12192000" cy="6699359"/>
              </a:xfrm>
              <a:prstGeom prst="rect">
                <a:avLst/>
              </a:prstGeom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0" y="0"/>
                <a:ext cx="12192000" cy="486383"/>
              </a:xfrm>
              <a:prstGeom prst="rect">
                <a:avLst/>
              </a:prstGeom>
              <a:solidFill>
                <a:srgbClr val="3F77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94867" y="4145828"/>
              <a:ext cx="1410907" cy="59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tabLst>
                  <a:tab pos="714375" algn="l"/>
                </a:tabLst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Малахов </a:t>
              </a:r>
            </a:p>
            <a:p>
              <a:pPr>
                <a:lnSpc>
                  <a:spcPct val="80000"/>
                </a:lnSpc>
                <a:tabLst>
                  <a:tab pos="714375" algn="l"/>
                </a:tabLst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Кирилл</a:t>
              </a:r>
              <a:endParaRPr lang="ru-RU" sz="2000" dirty="0">
                <a:solidFill>
                  <a:srgbClr val="33507C"/>
                </a:solidFill>
                <a:latin typeface="Futura PT Demi" panose="020B0702020204020303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4697" y="4145828"/>
              <a:ext cx="1467091" cy="59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Казаков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Иван</a:t>
              </a:r>
              <a:endParaRPr lang="ru-RU" sz="2000" dirty="0">
                <a:solidFill>
                  <a:srgbClr val="33507C"/>
                </a:solidFill>
                <a:latin typeface="Futura PT Demi" panose="020B0702020204020303" pitchFamily="34" charset="-5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4228" y="4145828"/>
              <a:ext cx="1467091" cy="59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Барма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Дарья</a:t>
              </a:r>
              <a:endParaRPr lang="ru-RU" sz="2000" dirty="0">
                <a:solidFill>
                  <a:srgbClr val="33507C"/>
                </a:solidFill>
                <a:latin typeface="Futura PT Demi" panose="020B0702020204020303" pitchFamily="34" charset="-5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3759" y="4145828"/>
              <a:ext cx="1467091" cy="59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Шипулин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rgbClr val="33507C"/>
                  </a:solidFill>
                  <a:latin typeface="Futura PT Demi" panose="020B0702020204020303" pitchFamily="34" charset="-52"/>
                </a:rPr>
                <a:t>Аркадий</a:t>
              </a:r>
              <a:endParaRPr lang="ru-RU" sz="2000" dirty="0">
                <a:solidFill>
                  <a:srgbClr val="33507C"/>
                </a:solidFill>
                <a:latin typeface="Futura PT Demi" panose="020B0702020204020303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57525" y="26092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Команда</a:t>
            </a:r>
            <a:endParaRPr lang="ru-RU" sz="6000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867" y="4970817"/>
            <a:ext cx="2071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CEO</a:t>
            </a: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Инженер</a:t>
            </a:r>
          </a:p>
          <a:p>
            <a:pPr>
              <a:lnSpc>
                <a:spcPct val="80000"/>
              </a:lnSpc>
              <a:tabLst>
                <a:tab pos="714375" algn="l"/>
              </a:tabLst>
            </a:pPr>
            <a:endParaRPr lang="ru-RU" sz="2000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PhD-1, </a:t>
            </a:r>
            <a:r>
              <a:rPr lang="ru-RU" sz="2000" dirty="0">
                <a:solidFill>
                  <a:schemeClr val="bg1"/>
                </a:solidFill>
                <a:latin typeface="Futura PT Demi" panose="020B0702020204020303" pitchFamily="34" charset="-52"/>
              </a:rPr>
              <a:t>Ф</a:t>
            </a: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изика</a:t>
            </a:r>
            <a:endParaRPr lang="ru-RU" sz="2000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697" y="4990053"/>
            <a:ext cx="191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CTO</a:t>
            </a:r>
            <a:endParaRPr lang="ru-RU" sz="2000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Исследователь</a:t>
            </a:r>
          </a:p>
          <a:p>
            <a:pPr>
              <a:lnSpc>
                <a:spcPct val="80000"/>
              </a:lnSpc>
              <a:tabLst>
                <a:tab pos="714375" algn="l"/>
              </a:tabLst>
            </a:pPr>
            <a:endParaRPr lang="ru-RU" sz="2000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PhD-</a:t>
            </a: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Futura PT Demi" panose="020B0702020204020303" pitchFamily="34" charset="-52"/>
              </a:rPr>
              <a:t>Ф</a:t>
            </a: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изика</a:t>
            </a:r>
            <a:endParaRPr lang="ru-RU" sz="2000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4228" y="4970817"/>
            <a:ext cx="215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COO</a:t>
            </a:r>
            <a:endParaRPr lang="ru-RU" sz="2000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Менеджер</a:t>
            </a:r>
          </a:p>
          <a:p>
            <a:pPr>
              <a:lnSpc>
                <a:spcPct val="80000"/>
              </a:lnSpc>
              <a:tabLst>
                <a:tab pos="714375" algn="l"/>
              </a:tabLst>
            </a:pPr>
            <a:endParaRPr lang="ru-RU" sz="2000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PhD-</a:t>
            </a: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Материалы</a:t>
            </a:r>
            <a:endParaRPr lang="ru-RU" sz="2000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3759" y="4990053"/>
            <a:ext cx="2156663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Эксперт</a:t>
            </a:r>
          </a:p>
          <a:p>
            <a:pPr>
              <a:lnSpc>
                <a:spcPct val="80000"/>
              </a:lnSpc>
              <a:tabLst>
                <a:tab pos="714375" algn="l"/>
              </a:tabLst>
            </a:pPr>
            <a:endParaRPr lang="ru-RU" sz="2000" dirty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endParaRPr lang="ru-RU" sz="2000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lnSpc>
                <a:spcPct val="80000"/>
              </a:lnSpc>
              <a:tabLst>
                <a:tab pos="71437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Full prof.</a:t>
            </a:r>
            <a:endParaRPr lang="ru-RU" sz="2000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293" y="1859339"/>
            <a:ext cx="2554096" cy="4467473"/>
          </a:xfrm>
          <a:prstGeom prst="rect">
            <a:avLst/>
          </a:prstGeom>
        </p:spPr>
      </p:pic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20157" y="6492875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Futura PT Demi"/>
              </a:rPr>
              <a:t>10</a:t>
            </a:r>
            <a:endParaRPr lang="ru-RU" sz="2400" b="1" dirty="0">
              <a:solidFill>
                <a:schemeClr val="tx1"/>
              </a:solidFill>
              <a:latin typeface="Futura PT Demi"/>
            </a:endParaRPr>
          </a:p>
        </p:txBody>
      </p:sp>
    </p:spTree>
    <p:extLst>
      <p:ext uri="{BB962C8B-B14F-4D97-AF65-F5344CB8AC3E}">
        <p14:creationId xmlns:p14="http://schemas.microsoft.com/office/powerpoint/2010/main" val="15280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433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1D212A"/>
                </a:solidFill>
                <a:latin typeface="Futura PT Demi"/>
              </a:rPr>
              <a:t>Письма поддержки</a:t>
            </a:r>
            <a:endParaRPr lang="ru-RU" sz="3600" dirty="0">
              <a:solidFill>
                <a:srgbClr val="1D212A"/>
              </a:solidFill>
              <a:latin typeface="Futura PT Dem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20157" y="6492875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Futura PT Demi"/>
              </a:rPr>
              <a:t>11</a:t>
            </a:r>
            <a:endParaRPr lang="ru-RU" sz="2400" b="1" dirty="0">
              <a:solidFill>
                <a:schemeClr val="tx1"/>
              </a:solidFill>
              <a:latin typeface="Futura PT Dem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519" b="628"/>
          <a:stretch/>
        </p:blipFill>
        <p:spPr>
          <a:xfrm>
            <a:off x="6486364" y="1160585"/>
            <a:ext cx="4368137" cy="50204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235" t="352" r="1429" b="-1"/>
          <a:stretch/>
        </p:blipFill>
        <p:spPr>
          <a:xfrm>
            <a:off x="1002323" y="1178169"/>
            <a:ext cx="4246685" cy="49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5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13" y="110250"/>
            <a:ext cx="282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D212A"/>
                </a:solidFill>
                <a:latin typeface="Futura PT Demi" panose="020B0702020204020303"/>
              </a:rPr>
              <a:t>Контакты </a:t>
            </a:r>
            <a:endParaRPr lang="ru-RU" sz="4000" dirty="0">
              <a:solidFill>
                <a:srgbClr val="1D212A"/>
              </a:solidFill>
              <a:latin typeface="Futura PT Demi" panose="020B0702020204020303"/>
            </a:endParaRPr>
          </a:p>
        </p:txBody>
      </p:sp>
      <p:pic>
        <p:nvPicPr>
          <p:cNvPr id="1026" name="Picture 2" descr="Академия стартапов: как Сколтех превращает студентов в предпринимателей -  Inc. Russ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5240"/>
          <a:stretch/>
        </p:blipFill>
        <p:spPr bwMode="auto">
          <a:xfrm>
            <a:off x="453996" y="1103243"/>
            <a:ext cx="5466727" cy="48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8691" y="1113182"/>
            <a:ext cx="5466727" cy="4890053"/>
          </a:xfrm>
          <a:prstGeom prst="rect">
            <a:avLst/>
          </a:prstGeom>
          <a:solidFill>
            <a:srgbClr val="3F77B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7CC4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420678" y="3538330"/>
            <a:ext cx="5049079" cy="198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45217" y="3558209"/>
            <a:ext cx="6838" cy="22363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6724" y="1302026"/>
            <a:ext cx="1273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Почта</a:t>
            </a:r>
            <a:endParaRPr lang="ru-RU" sz="2000" dirty="0">
              <a:solidFill>
                <a:schemeClr val="bg1"/>
              </a:solidFill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7453" y="3690731"/>
            <a:ext cx="137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елефон</a:t>
            </a:r>
            <a:endParaRPr lang="ru-RU" sz="2000" dirty="0">
              <a:solidFill>
                <a:schemeClr val="bg1"/>
              </a:solidFill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20469" y="3703197"/>
            <a:ext cx="1574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Соц. сети</a:t>
            </a:r>
            <a:endParaRPr lang="ru-RU" sz="2000" dirty="0">
              <a:solidFill>
                <a:schemeClr val="bg1"/>
              </a:solidFill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0334" y="2182587"/>
            <a:ext cx="4143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Kirill.Malakhov@skoltech.ru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Futura PT Demi" panose="020B0702020204020303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2176" y="4180557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2000" dirty="0">
                <a:latin typeface="Futura PT Demi" panose="020B0702020204020303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967</a:t>
            </a:r>
            <a:r>
              <a:rPr lang="ru-RU" sz="2000" dirty="0">
                <a:latin typeface="Futura PT Demi" panose="020B0702020204020303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ru-RU" sz="2000" dirty="0">
                <a:latin typeface="Futura PT Demi" panose="020B0702020204020303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2000" dirty="0">
                <a:latin typeface="Futura PT Demi" panose="020B0702020204020303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50492" y="429116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kmalakhov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11" y="4285788"/>
            <a:ext cx="840030" cy="4778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61" y="1815688"/>
            <a:ext cx="1163908" cy="1191586"/>
          </a:xfrm>
          <a:prstGeom prst="rect">
            <a:avLst/>
          </a:prstGeom>
        </p:spPr>
      </p:pic>
      <p:pic>
        <p:nvPicPr>
          <p:cNvPr id="1030" name="Picture 6" descr="WhatsApp Logo PNG Vector (EPS)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51" y="4873751"/>
            <a:ext cx="545561" cy="5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VK Logo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06" y="4763672"/>
            <a:ext cx="769380" cy="7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97" y="4217671"/>
            <a:ext cx="2675438" cy="17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r="10896"/>
          <a:stretch/>
        </p:blipFill>
        <p:spPr>
          <a:xfrm>
            <a:off x="6361547" y="0"/>
            <a:ext cx="58304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928" y="15786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Futura PT Demi" panose="020B0702020204020303" pitchFamily="34" charset="-52"/>
              </a:rPr>
              <a:t>Решаемая проблема</a:t>
            </a:r>
            <a:endParaRPr lang="ru-RU" sz="4000" dirty="0">
              <a:solidFill>
                <a:srgbClr val="1D212A"/>
              </a:solidFill>
              <a:latin typeface="Futura PT Demi" panose="020B0702020204020303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124" y="1027429"/>
            <a:ext cx="62646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Большинство современных аэрокосмических </a:t>
            </a:r>
            <a:r>
              <a:rPr lang="ru-RU" dirty="0" smtClean="0"/>
              <a:t>аппаратов имеют </a:t>
            </a:r>
            <a:r>
              <a:rPr lang="ru-RU" dirty="0"/>
              <a:t>фундаментальную </a:t>
            </a:r>
            <a:r>
              <a:rPr lang="ru-RU" dirty="0" smtClean="0"/>
              <a:t>проблему, связанную с использованием </a:t>
            </a:r>
            <a:r>
              <a:rPr lang="ru-RU" dirty="0"/>
              <a:t>металлических кабелей, которые существенно </a:t>
            </a:r>
            <a:r>
              <a:rPr lang="ru-RU" dirty="0" smtClean="0"/>
              <a:t>ограничивают скорость </a:t>
            </a:r>
            <a:r>
              <a:rPr lang="ru-RU" dirty="0"/>
              <a:t>бортовой передачи </a:t>
            </a:r>
            <a:r>
              <a:rPr lang="ru-RU" dirty="0" smtClean="0"/>
              <a:t>данных (до 100 Мбит/с). </a:t>
            </a:r>
            <a:r>
              <a:rPr lang="ru-RU" dirty="0"/>
              <a:t>В сравнение, оптоволоконные кабели, давно </a:t>
            </a:r>
            <a:r>
              <a:rPr lang="ru-RU" dirty="0" smtClean="0"/>
              <a:t>используемые в </a:t>
            </a:r>
            <a:r>
              <a:rPr lang="ru-RU" dirty="0"/>
              <a:t>наземной телекоммуникационной индустрии, позволят передавать данные со скоростями </a:t>
            </a:r>
            <a:r>
              <a:rPr lang="ru-RU" dirty="0" smtClean="0"/>
              <a:t>на несколько </a:t>
            </a:r>
            <a:r>
              <a:rPr lang="ru-RU" dirty="0"/>
              <a:t>порядков </a:t>
            </a:r>
            <a:r>
              <a:rPr lang="ru-RU" dirty="0" smtClean="0"/>
              <a:t>больше (до единиц-десятков Тбит/с).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utura PT Demi" panose="020B0702020204020303"/>
              </a:rPr>
              <a:t>1</a:t>
            </a:r>
            <a:endParaRPr lang="ru-RU" sz="2400" dirty="0">
              <a:solidFill>
                <a:schemeClr val="bg1"/>
              </a:solidFill>
              <a:latin typeface="Futura PT Demi" panose="020B070202020402030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28" y="3865729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Futura PT Demi" panose="020B0702020204020303" pitchFamily="34" charset="-52"/>
              </a:rPr>
              <a:t>Потребитель</a:t>
            </a:r>
            <a:endParaRPr lang="ru-RU" sz="4000" dirty="0">
              <a:solidFill>
                <a:srgbClr val="1D212A"/>
              </a:solidFill>
              <a:latin typeface="Futura PT Demi" panose="020B0702020204020303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940" y="4826592"/>
            <a:ext cx="62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Компании, которые занимаются локализацией передовых технологических решений в области БАС в России.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8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-38100" y="0"/>
            <a:ext cx="6780068" cy="6858000"/>
            <a:chOff x="-38100" y="0"/>
            <a:chExt cx="6780068" cy="6858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0"/>
              <a:ext cx="6780068" cy="6858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75" y="0"/>
              <a:ext cx="2251990" cy="6858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-96286" y="286904"/>
            <a:ext cx="250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Futura PT Demi"/>
              </a:rPr>
              <a:t>Продукт</a:t>
            </a:r>
            <a:endParaRPr lang="ru-RU" sz="4000" dirty="0">
              <a:latin typeface="Futura PT Dem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9972"/>
            <a:ext cx="4389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Конечный продукт представляет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собой систему бортовой коммуникации</a:t>
            </a:r>
            <a:endParaRPr lang="ru-RU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26145" y="447145"/>
            <a:ext cx="22496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Трансивер</a:t>
            </a:r>
          </a:p>
          <a:p>
            <a:endParaRPr lang="ru-RU" dirty="0" smtClean="0">
              <a:solidFill>
                <a:schemeClr val="bg1"/>
              </a:solidFill>
              <a:latin typeface="Futura PT Demi" panose="020B0702020204020303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Преобразует сигнал из электрического в оптический</a:t>
            </a:r>
            <a:endParaRPr lang="ru-RU" sz="1400" dirty="0">
              <a:solidFill>
                <a:schemeClr val="bg1"/>
              </a:solidFill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4093" y="5667285"/>
            <a:ext cx="2156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Преимущества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17121" y="5298600"/>
            <a:ext cx="4560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Скорость передачи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Массогабаритные характеристики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Энергопотребление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Arial" panose="020B0604020202020204" pitchFamily="34" charset="0"/>
              </a:rPr>
              <a:t>Надежность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D212A"/>
                </a:solidFill>
                <a:latin typeface="Futura PT Demi" panose="020B0702020204020303"/>
              </a:rPr>
              <a:t>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10" y="2306347"/>
            <a:ext cx="3728993" cy="19637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34093" y="3347219"/>
            <a:ext cx="2156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Demi" panose="020B0702020204020303"/>
                <a:cs typeface="Arial" panose="020B0604020202020204" pitchFamily="34" charset="0"/>
              </a:rPr>
              <a:t>Кабели </a:t>
            </a:r>
            <a:endParaRPr lang="ru-RU" dirty="0">
              <a:solidFill>
                <a:schemeClr val="bg1"/>
              </a:solidFill>
              <a:latin typeface="Futura PT Demi" panose="020B0702020204020303"/>
              <a:cs typeface="Arial" panose="020B0604020202020204" pitchFamily="34" charset="0"/>
            </a:endParaRPr>
          </a:p>
        </p:txBody>
      </p:sp>
      <p:pic>
        <p:nvPicPr>
          <p:cNvPr id="21" name="Grafik 13" descr="Grafik 13"/>
          <p:cNvPicPr>
            <a:picLocks noChangeAspect="1"/>
          </p:cNvPicPr>
          <p:nvPr/>
        </p:nvPicPr>
        <p:blipFill>
          <a:blip r:embed="rId6">
            <a:extLst/>
          </a:blip>
          <a:srcRect l="6655" t="23807" r="5290" b="12456"/>
          <a:stretch>
            <a:fillRect/>
          </a:stretch>
        </p:blipFill>
        <p:spPr>
          <a:xfrm>
            <a:off x="7167039" y="343597"/>
            <a:ext cx="2615921" cy="1262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878" y="221299"/>
            <a:ext cx="2035746" cy="1506929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935976" y="97687"/>
            <a:ext cx="489007" cy="52147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917121" y="68029"/>
            <a:ext cx="492429" cy="551136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Прямоугольник 26"/>
          <p:cNvSpPr/>
          <p:nvPr/>
        </p:nvSpPr>
        <p:spPr>
          <a:xfrm>
            <a:off x="7042205" y="1652894"/>
            <a:ext cx="2816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На дискретных компонентах</a:t>
            </a:r>
          </a:p>
          <a:p>
            <a:pPr algn="ctr"/>
            <a:endParaRPr lang="ru-RU" sz="1600" dirty="0" smtClean="0">
              <a:cs typeface="Arial" panose="020B0604020202020204" pitchFamily="34" charset="0"/>
            </a:endParaRPr>
          </a:p>
          <a:p>
            <a:pPr algn="ctr"/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35870" y="1711376"/>
            <a:ext cx="1229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Arial" panose="020B0604020202020204" pitchFamily="34" charset="0"/>
              </a:rPr>
              <a:t>На чипе</a:t>
            </a:r>
          </a:p>
          <a:p>
            <a:endParaRPr lang="ru-RU" sz="1600" dirty="0" smtClean="0">
              <a:cs typeface="Arial" panose="020B0604020202020204" pitchFamily="34" charset="0"/>
            </a:endParaRPr>
          </a:p>
          <a:p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1569" y="3833990"/>
            <a:ext cx="2816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Металлический кабель</a:t>
            </a:r>
          </a:p>
          <a:p>
            <a:pPr algn="ctr"/>
            <a:endParaRPr lang="ru-RU" sz="1600" dirty="0" smtClean="0">
              <a:cs typeface="Arial" panose="020B0604020202020204" pitchFamily="34" charset="0"/>
            </a:endParaRPr>
          </a:p>
          <a:p>
            <a:pPr algn="ctr"/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654755" y="3833990"/>
            <a:ext cx="2816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Оптоволоконный кабель</a:t>
            </a:r>
          </a:p>
          <a:p>
            <a:pPr algn="ctr"/>
            <a:endParaRPr lang="ru-RU" sz="1600" dirty="0" smtClean="0">
              <a:cs typeface="Arial" panose="020B0604020202020204" pitchFamily="34" charset="0"/>
            </a:endParaRPr>
          </a:p>
          <a:p>
            <a:pPr algn="ctr"/>
            <a:endParaRPr lang="ru-RU" sz="1600" dirty="0"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989613" y="3288201"/>
            <a:ext cx="389188" cy="5457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9685906" y="3288201"/>
            <a:ext cx="1376893" cy="5457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841146" y="251038"/>
            <a:ext cx="211388" cy="352795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014023" y="49719"/>
            <a:ext cx="355077" cy="554115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87172" y="4335188"/>
            <a:ext cx="211388" cy="352795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960049" y="4133869"/>
            <a:ext cx="355077" cy="554115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660796" y="4133869"/>
            <a:ext cx="489007" cy="52147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641941" y="4104211"/>
            <a:ext cx="492429" cy="551136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5996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84400" y="208791"/>
            <a:ext cx="1000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Во-первых, </a:t>
            </a:r>
            <a:r>
              <a:rPr lang="ru-RU" dirty="0" smtClean="0"/>
              <a:t>оптоволоконная </a:t>
            </a:r>
            <a:r>
              <a:rPr lang="ru-RU" dirty="0"/>
              <a:t>бортовая система </a:t>
            </a:r>
            <a:r>
              <a:rPr lang="ru-RU" dirty="0" smtClean="0"/>
              <a:t>коммуникации будет </a:t>
            </a:r>
            <a:r>
              <a:rPr lang="ru-RU" dirty="0"/>
              <a:t>реализована на основе </a:t>
            </a:r>
            <a:r>
              <a:rPr lang="ru-RU" dirty="0" smtClean="0"/>
              <a:t>дискретных решений</a:t>
            </a:r>
            <a:r>
              <a:rPr lang="en-US" dirty="0" smtClean="0"/>
              <a:t> </a:t>
            </a:r>
            <a:r>
              <a:rPr lang="ru-RU" dirty="0" smtClean="0"/>
              <a:t>из области наземных телекоммуникаций.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Во-вторых</a:t>
            </a:r>
            <a:r>
              <a:rPr lang="ru-RU" dirty="0"/>
              <a:t>, </a:t>
            </a:r>
            <a:r>
              <a:rPr lang="ru-RU" dirty="0" smtClean="0"/>
              <a:t>некоторые дискретные оптоволоконные компоненты будут интегрированы на </a:t>
            </a:r>
            <a:r>
              <a:rPr lang="ru-RU" dirty="0"/>
              <a:t>чип.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В-третьих</a:t>
            </a:r>
            <a:r>
              <a:rPr lang="ru-RU" dirty="0"/>
              <a:t>, наземные </a:t>
            </a:r>
            <a:r>
              <a:rPr lang="ru-RU" dirty="0" smtClean="0"/>
              <a:t>оптоволоконные </a:t>
            </a:r>
            <a:r>
              <a:rPr lang="ru-RU" dirty="0"/>
              <a:t>решения в дискретном и </a:t>
            </a:r>
            <a:r>
              <a:rPr lang="ru-RU" dirty="0" smtClean="0"/>
              <a:t>интегральном исполнениях </a:t>
            </a:r>
            <a:r>
              <a:rPr lang="ru-RU" dirty="0"/>
              <a:t>будут адаптированы для использования на борту аэрокосмических </a:t>
            </a:r>
            <a:r>
              <a:rPr lang="ru-RU" dirty="0" smtClean="0"/>
              <a:t>аппаратов.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1804" y="-124850"/>
            <a:ext cx="341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1D212A"/>
                </a:solidFill>
                <a:latin typeface="Futura PT Demi"/>
              </a:rPr>
              <a:t>Валидация</a:t>
            </a:r>
            <a:endParaRPr lang="ru-RU" sz="4000" dirty="0">
              <a:solidFill>
                <a:srgbClr val="1D212A"/>
              </a:solidFill>
              <a:latin typeface="Futura PT Dem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184399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52357" y="438571"/>
            <a:ext cx="24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D212A"/>
                </a:solidFill>
                <a:latin typeface="Futura PT Demi"/>
              </a:rPr>
              <a:t>Видение</a:t>
            </a:r>
            <a:endParaRPr lang="ru-RU" sz="2400" dirty="0">
              <a:solidFill>
                <a:srgbClr val="1D212A"/>
              </a:solidFill>
              <a:latin typeface="Futura PT 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4" y="2129137"/>
            <a:ext cx="216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D212A"/>
                </a:solidFill>
                <a:latin typeface="Futura PT Demi"/>
              </a:rPr>
              <a:t>Прототипы</a:t>
            </a:r>
          </a:p>
          <a:p>
            <a:pPr algn="ctr"/>
            <a:r>
              <a:rPr lang="ru-RU" sz="2400" dirty="0" smtClean="0">
                <a:solidFill>
                  <a:srgbClr val="1D212A"/>
                </a:solidFill>
                <a:latin typeface="Futura PT Demi"/>
              </a:rPr>
              <a:t>и эксперимент</a:t>
            </a:r>
            <a:endParaRPr lang="ru-RU" sz="2400" dirty="0">
              <a:solidFill>
                <a:srgbClr val="1D212A"/>
              </a:solidFill>
              <a:latin typeface="Futura PT Dem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8840" y="2007619"/>
            <a:ext cx="2597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Futura PT Demi"/>
              </a:rPr>
              <a:t>Модели систем и компонентов на ФИС</a:t>
            </a:r>
            <a:endParaRPr lang="ru-RU" sz="1600" dirty="0">
              <a:latin typeface="Futura PT Dem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6569" y="2130997"/>
            <a:ext cx="2418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Futura PT Demi"/>
              </a:rPr>
              <a:t>Разработанные ФИС</a:t>
            </a:r>
            <a:endParaRPr lang="ru-RU" sz="1600" dirty="0">
              <a:latin typeface="Futura PT Dem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6872" y="1999338"/>
            <a:ext cx="3339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Futura PT Demi"/>
              </a:rPr>
              <a:t>Прототип системы </a:t>
            </a:r>
            <a:r>
              <a:rPr lang="ru-RU" sz="1600" dirty="0" err="1" smtClean="0">
                <a:latin typeface="Futura PT Demi"/>
              </a:rPr>
              <a:t>сенсорики</a:t>
            </a:r>
            <a:r>
              <a:rPr lang="ru-RU" sz="1600" dirty="0" smtClean="0">
                <a:latin typeface="Futura PT Demi"/>
              </a:rPr>
              <a:t> на дискретных оптоволоконных компонентах и ФИС</a:t>
            </a:r>
            <a:endParaRPr lang="ru-RU" sz="1600" dirty="0">
              <a:latin typeface="Futura PT Demi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0417A5D7-6CB9-44F6-BA77-440CCED0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16" y="2732450"/>
            <a:ext cx="3536417" cy="1138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awg_spec">
            <a:extLst>
              <a:ext uri="{FF2B5EF4-FFF2-40B4-BE49-F238E27FC236}">
                <a16:creationId xmlns:a16="http://schemas.microsoft.com/office/drawing/2014/main" id="{BF25859C-C199-44C9-90E0-7F06D572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75" y="3941464"/>
            <a:ext cx="1817185" cy="117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1">
            <a:extLst>
              <a:ext uri="{FF2B5EF4-FFF2-40B4-BE49-F238E27FC236}">
                <a16:creationId xmlns:a16="http://schemas.microsoft.com/office/drawing/2014/main" id="{0A2D9653-5013-40ED-BAD8-D037F9E4F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221038" y="4329268"/>
            <a:ext cx="1428750" cy="541893"/>
          </a:xfrm>
          <a:prstGeom prst="rect">
            <a:avLst/>
          </a:prstGeom>
        </p:spPr>
      </p:pic>
      <p:pic>
        <p:nvPicPr>
          <p:cNvPr id="17" name="Рисунок 3">
            <a:extLst>
              <a:ext uri="{FF2B5EF4-FFF2-40B4-BE49-F238E27FC236}">
                <a16:creationId xmlns:a16="http://schemas.microsoft.com/office/drawing/2014/main" id="{127F3431-9804-43CB-9CE7-5C6F3B46010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2"/>
          <a:stretch/>
        </p:blipFill>
        <p:spPr bwMode="auto">
          <a:xfrm>
            <a:off x="2258040" y="5388392"/>
            <a:ext cx="3651839" cy="112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5">
            <a:extLst>
              <a:ext uri="{FF2B5EF4-FFF2-40B4-BE49-F238E27FC236}">
                <a16:creationId xmlns:a16="http://schemas.microsoft.com/office/drawing/2014/main" id="{1C57E7F9-856D-4BCA-99A6-0615945783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5" b="10506"/>
          <a:stretch/>
        </p:blipFill>
        <p:spPr>
          <a:xfrm>
            <a:off x="6223638" y="2640629"/>
            <a:ext cx="2604002" cy="1314639"/>
          </a:xfrm>
          <a:prstGeom prst="rect">
            <a:avLst/>
          </a:prstGeom>
        </p:spPr>
      </p:pic>
      <p:pic>
        <p:nvPicPr>
          <p:cNvPr id="20" name="Рисунок 13">
            <a:extLst>
              <a:ext uri="{FF2B5EF4-FFF2-40B4-BE49-F238E27FC236}">
                <a16:creationId xmlns:a16="http://schemas.microsoft.com/office/drawing/2014/main" id="{7ECF71DD-3278-4767-92FD-23C2F0A2F0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6" b="40763"/>
          <a:stretch/>
        </p:blipFill>
        <p:spPr>
          <a:xfrm>
            <a:off x="6211720" y="4132729"/>
            <a:ext cx="2633487" cy="526176"/>
          </a:xfrm>
          <a:prstGeom prst="rect">
            <a:avLst/>
          </a:prstGeom>
        </p:spPr>
      </p:pic>
      <p:pic>
        <p:nvPicPr>
          <p:cNvPr id="21" name="Picture 43">
            <a:extLst>
              <a:ext uri="{FF2B5EF4-FFF2-40B4-BE49-F238E27FC236}">
                <a16:creationId xmlns:a16="http://schemas.microsoft.com/office/drawing/2014/main" id="{3C30ED31-30C1-4587-B0AA-B2DE3B540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176" y="5761410"/>
            <a:ext cx="3591430" cy="701872"/>
          </a:xfrm>
          <a:prstGeom prst="rect">
            <a:avLst/>
          </a:prstGeom>
        </p:spPr>
      </p:pic>
      <p:pic>
        <p:nvPicPr>
          <p:cNvPr id="22" name="Рисунок 7">
            <a:extLst>
              <a:ext uri="{FF2B5EF4-FFF2-40B4-BE49-F238E27FC236}">
                <a16:creationId xmlns:a16="http://schemas.microsoft.com/office/drawing/2014/main" id="{8329A511-BDF7-488F-8503-C9BCD05EA7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3395" b="35847"/>
          <a:stretch/>
        </p:blipFill>
        <p:spPr>
          <a:xfrm>
            <a:off x="6210252" y="4795015"/>
            <a:ext cx="2617388" cy="8001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9232844" y="3167398"/>
            <a:ext cx="2558727" cy="3668733"/>
            <a:chOff x="8610600" y="1733397"/>
            <a:chExt cx="3351288" cy="5041711"/>
          </a:xfrm>
        </p:grpSpPr>
        <p:pic>
          <p:nvPicPr>
            <p:cNvPr id="25" name="Рисунок 34">
              <a:extLst>
                <a:ext uri="{FF2B5EF4-FFF2-40B4-BE49-F238E27FC236}">
                  <a16:creationId xmlns:a16="http://schemas.microsoft.com/office/drawing/2014/main" id="{1B64714B-B70F-4352-8F7E-8329D1B2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58520" y="5069658"/>
              <a:ext cx="2390426" cy="1705450"/>
            </a:xfrm>
            <a:prstGeom prst="rect">
              <a:avLst/>
            </a:prstGeom>
          </p:spPr>
        </p:pic>
        <p:sp>
          <p:nvSpPr>
            <p:cNvPr id="26" name="Прямоугольник: скругленные углы 5">
              <a:extLst>
                <a:ext uri="{FF2B5EF4-FFF2-40B4-BE49-F238E27FC236}">
                  <a16:creationId xmlns:a16="http://schemas.microsoft.com/office/drawing/2014/main" id="{2A950A70-C3DD-4B85-B2D3-AF9A891BE009}"/>
                </a:ext>
              </a:extLst>
            </p:cNvPr>
            <p:cNvSpPr/>
            <p:nvPr/>
          </p:nvSpPr>
          <p:spPr>
            <a:xfrm>
              <a:off x="8838883" y="3274761"/>
              <a:ext cx="1175093" cy="4967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</a:rPr>
                <a:t>Tunable Laser</a:t>
              </a:r>
              <a:endParaRPr lang="ru-RU" sz="788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Овал 6">
              <a:extLst>
                <a:ext uri="{FF2B5EF4-FFF2-40B4-BE49-F238E27FC236}">
                  <a16:creationId xmlns:a16="http://schemas.microsoft.com/office/drawing/2014/main" id="{DB66BBD1-CCDA-4DEF-A989-2DF03DE8A888}"/>
                </a:ext>
              </a:extLst>
            </p:cNvPr>
            <p:cNvSpPr/>
            <p:nvPr/>
          </p:nvSpPr>
          <p:spPr>
            <a:xfrm>
              <a:off x="10611712" y="3140272"/>
              <a:ext cx="638423" cy="6960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8" name="Дуга 7">
              <a:extLst>
                <a:ext uri="{FF2B5EF4-FFF2-40B4-BE49-F238E27FC236}">
                  <a16:creationId xmlns:a16="http://schemas.microsoft.com/office/drawing/2014/main" id="{AF64D798-47BE-4AB7-8B8E-4C03482441BF}"/>
                </a:ext>
              </a:extLst>
            </p:cNvPr>
            <p:cNvSpPr/>
            <p:nvPr/>
          </p:nvSpPr>
          <p:spPr>
            <a:xfrm>
              <a:off x="10684268" y="3241075"/>
              <a:ext cx="453224" cy="419726"/>
            </a:xfrm>
            <a:prstGeom prst="arc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9" name="Прямая со стрелкой 8">
              <a:extLst>
                <a:ext uri="{FF2B5EF4-FFF2-40B4-BE49-F238E27FC236}">
                  <a16:creationId xmlns:a16="http://schemas.microsoft.com/office/drawing/2014/main" id="{47FBC3B0-2776-4986-9A8D-9C71BA8517B7}"/>
                </a:ext>
              </a:extLst>
            </p:cNvPr>
            <p:cNvCxnSpPr/>
            <p:nvPr/>
          </p:nvCxnSpPr>
          <p:spPr>
            <a:xfrm>
              <a:off x="11137492" y="3450937"/>
              <a:ext cx="0" cy="1018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9">
              <a:extLst>
                <a:ext uri="{FF2B5EF4-FFF2-40B4-BE49-F238E27FC236}">
                  <a16:creationId xmlns:a16="http://schemas.microsoft.com/office/drawing/2014/main" id="{CCE59BD3-17E8-4D27-B41E-1D1DCDC24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3976" y="3510186"/>
              <a:ext cx="604165" cy="129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10">
              <a:extLst>
                <a:ext uri="{FF2B5EF4-FFF2-40B4-BE49-F238E27FC236}">
                  <a16:creationId xmlns:a16="http://schemas.microsoft.com/office/drawing/2014/main" id="{7063244E-4942-4821-A25A-2FB9A29DB6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0135" y="3503050"/>
              <a:ext cx="7117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Рисунок 21">
              <a:extLst>
                <a:ext uri="{FF2B5EF4-FFF2-40B4-BE49-F238E27FC236}">
                  <a16:creationId xmlns:a16="http://schemas.microsoft.com/office/drawing/2014/main" id="{7C9DC2C3-FA5C-4235-BF8B-4E2890B6B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369"/>
            <a:stretch/>
          </p:blipFill>
          <p:spPr>
            <a:xfrm>
              <a:off x="8610600" y="3993444"/>
              <a:ext cx="2099388" cy="919132"/>
            </a:xfrm>
            <a:prstGeom prst="rect">
              <a:avLst/>
            </a:prstGeom>
          </p:spPr>
        </p:pic>
        <p:cxnSp>
          <p:nvCxnSpPr>
            <p:cNvPr id="33" name="Соединитель: уступ 22">
              <a:extLst>
                <a:ext uri="{FF2B5EF4-FFF2-40B4-BE49-F238E27FC236}">
                  <a16:creationId xmlns:a16="http://schemas.microsoft.com/office/drawing/2014/main" id="{6FF5DDF3-8CBB-4686-8FC9-FE642E3789BC}"/>
                </a:ext>
              </a:extLst>
            </p:cNvPr>
            <p:cNvCxnSpPr/>
            <p:nvPr/>
          </p:nvCxnSpPr>
          <p:spPr>
            <a:xfrm flipV="1">
              <a:off x="10686045" y="4408727"/>
              <a:ext cx="637921" cy="189680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: уступ 23">
              <a:extLst>
                <a:ext uri="{FF2B5EF4-FFF2-40B4-BE49-F238E27FC236}">
                  <a16:creationId xmlns:a16="http://schemas.microsoft.com/office/drawing/2014/main" id="{FF73B039-E8F9-459B-9EB2-040E0FE05B75}"/>
                </a:ext>
              </a:extLst>
            </p:cNvPr>
            <p:cNvCxnSpPr>
              <a:cxnSpLocks/>
            </p:cNvCxnSpPr>
            <p:nvPr/>
          </p:nvCxnSpPr>
          <p:spPr>
            <a:xfrm>
              <a:off x="10686045" y="4710374"/>
              <a:ext cx="637921" cy="15039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: уступ 24">
              <a:extLst>
                <a:ext uri="{FF2B5EF4-FFF2-40B4-BE49-F238E27FC236}">
                  <a16:creationId xmlns:a16="http://schemas.microsoft.com/office/drawing/2014/main" id="{585D6FE4-E6C3-48D5-A46A-8D743D416BB8}"/>
                </a:ext>
              </a:extLst>
            </p:cNvPr>
            <p:cNvCxnSpPr>
              <a:cxnSpLocks/>
              <a:stCxn id="27" idx="4"/>
            </p:cNvCxnSpPr>
            <p:nvPr/>
          </p:nvCxnSpPr>
          <p:spPr>
            <a:xfrm rot="5400000">
              <a:off x="10599955" y="3920675"/>
              <a:ext cx="415283" cy="246656"/>
            </a:xfrm>
            <a:prstGeom prst="bentConnector3">
              <a:avLst>
                <a:gd name="adj1" fmla="val 9886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: скругленные углы 25">
              <a:extLst>
                <a:ext uri="{FF2B5EF4-FFF2-40B4-BE49-F238E27FC236}">
                  <a16:creationId xmlns:a16="http://schemas.microsoft.com/office/drawing/2014/main" id="{B73A83C2-0D4A-4A7C-86C4-20E2DED145BC}"/>
                </a:ext>
              </a:extLst>
            </p:cNvPr>
            <p:cNvSpPr/>
            <p:nvPr/>
          </p:nvSpPr>
          <p:spPr>
            <a:xfrm>
              <a:off x="11323966" y="4131940"/>
              <a:ext cx="637921" cy="4416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</a:rPr>
                <a:t>PD</a:t>
              </a:r>
              <a:endParaRPr lang="ru-RU" sz="788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7" name="Рисунок 27">
              <a:extLst>
                <a:ext uri="{FF2B5EF4-FFF2-40B4-BE49-F238E27FC236}">
                  <a16:creationId xmlns:a16="http://schemas.microsoft.com/office/drawing/2014/main" id="{FA3313AE-E7B3-4E32-94C2-79627D044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7691" t="26186" r="28197" b="16871"/>
            <a:stretch/>
          </p:blipFill>
          <p:spPr>
            <a:xfrm>
              <a:off x="10283163" y="1733397"/>
              <a:ext cx="1252843" cy="12129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38" name="Прямая соединительная линия 10">
              <a:extLst>
                <a:ext uri="{FF2B5EF4-FFF2-40B4-BE49-F238E27FC236}">
                  <a16:creationId xmlns:a16="http://schemas.microsoft.com/office/drawing/2014/main" id="{D3426317-39FE-47F3-885E-801F3C83AAC1}"/>
                </a:ext>
              </a:extLst>
            </p:cNvPr>
            <p:cNvCxnSpPr>
              <a:cxnSpLocks/>
            </p:cNvCxnSpPr>
            <p:nvPr/>
          </p:nvCxnSpPr>
          <p:spPr>
            <a:xfrm>
              <a:off x="11961887" y="2315017"/>
              <a:ext cx="1" cy="1188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0">
              <a:extLst>
                <a:ext uri="{FF2B5EF4-FFF2-40B4-BE49-F238E27FC236}">
                  <a16:creationId xmlns:a16="http://schemas.microsoft.com/office/drawing/2014/main" id="{1634450C-B888-4906-978D-B045B514E2AF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H="1" flipV="1">
              <a:off x="11536005" y="2339875"/>
              <a:ext cx="425882" cy="5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D212A"/>
                </a:solidFill>
                <a:latin typeface="Futura PT Dem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53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37293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3469" y="120262"/>
            <a:ext cx="271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utura PT Demi" panose="020B0702020204020303"/>
              </a:rPr>
              <a:t>Будущее</a:t>
            </a:r>
            <a:endParaRPr lang="ru-RU" sz="3600" dirty="0">
              <a:solidFill>
                <a:srgbClr val="1D212A"/>
              </a:solidFill>
              <a:latin typeface="Futura PT Demi" panose="020B0702020204020303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273" y="2551837"/>
            <a:ext cx="4132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Возможность реализации единой информационной среды между авиакосмическими аппаратами и наземными станциями благодаря высокоскоростным системам бортовой и лазерной коммуникации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30" y="443427"/>
            <a:ext cx="7706426" cy="5846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D212A"/>
                </a:solidFill>
                <a:latin typeface="Futura PT Demi" panose="020B0702020204020303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167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54162" y="0"/>
            <a:ext cx="907934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utura PT Demi" panose="020B070202020402030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08077" y="176573"/>
            <a:ext cx="40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1D212A"/>
                </a:solidFill>
                <a:latin typeface="Futura PT Demi" panose="020B0702020204020303"/>
              </a:rPr>
              <a:t>Рынок</a:t>
            </a:r>
            <a:endParaRPr lang="ru-RU" sz="3600" dirty="0">
              <a:solidFill>
                <a:srgbClr val="1D212A"/>
              </a:solidFill>
              <a:latin typeface="Futura PT Demi" panose="020B0702020204020303"/>
            </a:endParaRPr>
          </a:p>
        </p:txBody>
      </p:sp>
      <p:pic>
        <p:nvPicPr>
          <p:cNvPr id="1026" name="Picture 2" descr="Знак валюты рубль – Бесплатные иконки: зна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17" y="1309721"/>
            <a:ext cx="861715" cy="8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590881" y="937921"/>
            <a:ext cx="6548912" cy="5139606"/>
            <a:chOff x="590880" y="937921"/>
            <a:chExt cx="6763423" cy="510512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80" y="937921"/>
              <a:ext cx="6763423" cy="5019228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650893" y="5489045"/>
              <a:ext cx="128164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dirty="0" smtClean="0">
                  <a:latin typeface="Futura PT Demi" panose="020B0702020204020303"/>
                  <a:cs typeface="Arial" panose="020B0604020202020204" pitchFamily="34" charset="0"/>
                </a:rPr>
                <a:t>PAM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608094" y="5039832"/>
              <a:ext cx="1000590" cy="5502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000" dirty="0" smtClean="0">
                  <a:latin typeface="Futura PT Demi" panose="020B0702020204020303"/>
                  <a:cs typeface="Arial" panose="020B0604020202020204" pitchFamily="34" charset="0"/>
                </a:rPr>
                <a:t>TAM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91348" y="4544151"/>
              <a:ext cx="1051579" cy="5502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latin typeface="Futura PT Demi" panose="020B0702020204020303"/>
                  <a:cs typeface="Arial" panose="020B0604020202020204" pitchFamily="34" charset="0"/>
                </a:rPr>
                <a:t>SAM</a:t>
              </a:r>
              <a:endParaRPr lang="ru-RU" sz="3000" dirty="0" smtClean="0">
                <a:latin typeface="Futura PT Demi" panose="020B0702020204020303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80929" y="4034196"/>
              <a:ext cx="1096279" cy="5502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latin typeface="Futura PT Demi" panose="020B0702020204020303"/>
                  <a:cs typeface="Arial" panose="020B0604020202020204" pitchFamily="34" charset="0"/>
                </a:rPr>
                <a:t>SOM</a:t>
              </a:r>
              <a:endParaRPr lang="ru-RU" sz="3000" dirty="0" smtClean="0">
                <a:latin typeface="Futura PT Demi" panose="020B0702020204020303"/>
                <a:cs typeface="Arial" panose="020B06040202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5295457" y="4783531"/>
              <a:ext cx="1776806" cy="593471"/>
              <a:chOff x="5147275" y="2304401"/>
              <a:chExt cx="1776806" cy="59347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5723306" y="2304401"/>
                <a:ext cx="1200775" cy="58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Futura PT Demi" panose="020B0702020204020303"/>
                  </a:rPr>
                  <a:t>млрд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147275" y="2317020"/>
                <a:ext cx="660880" cy="58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atin typeface="Futura PT Demi" panose="020B0702020204020303"/>
                  </a:rPr>
                  <a:t>50</a:t>
                </a:r>
                <a:endParaRPr lang="ru-RU" sz="3200" dirty="0">
                  <a:latin typeface="Futura PT Demi" panose="020B0702020204020303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5414583" y="3950954"/>
              <a:ext cx="1798547" cy="612906"/>
              <a:chOff x="5271009" y="3082910"/>
              <a:chExt cx="1798547" cy="61290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751241" y="3082910"/>
                <a:ext cx="1318315" cy="58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atin typeface="Futura PT Demi" panose="020B0702020204020303"/>
                  </a:rPr>
                  <a:t>млрд </a:t>
                </a:r>
                <a:endParaRPr lang="ru-RU" sz="3200" dirty="0">
                  <a:latin typeface="Futura PT Demi" panose="020B0702020204020303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271009" y="3114964"/>
                <a:ext cx="425797" cy="58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Futura PT Demi" panose="020B0702020204020303"/>
                  </a:rPr>
                  <a:t>5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5204234" y="3127151"/>
              <a:ext cx="2023579" cy="598275"/>
              <a:chOff x="5103772" y="3924528"/>
              <a:chExt cx="2023579" cy="59827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5103772" y="3941951"/>
                <a:ext cx="895962" cy="58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Futura PT Demi" panose="020B0702020204020303"/>
                  </a:rPr>
                  <a:t>750</a:t>
                </a:r>
                <a:endParaRPr lang="ru-RU" sz="3200" dirty="0">
                  <a:latin typeface="Futura PT Demi" panose="020B0702020204020303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6047627" y="3924528"/>
                <a:ext cx="1079724" cy="58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atin typeface="Futura PT Demi" panose="020B0702020204020303"/>
                  </a:rPr>
                  <a:t>мл</a:t>
                </a:r>
                <a:r>
                  <a:rPr lang="ru-RU" sz="3200" dirty="0">
                    <a:latin typeface="Futura PT Demi" panose="020B0702020204020303"/>
                  </a:rPr>
                  <a:t>н</a:t>
                </a:r>
                <a:r>
                  <a:rPr lang="ru-RU" sz="3200" dirty="0" smtClean="0">
                    <a:latin typeface="Futura PT Demi" panose="020B0702020204020303"/>
                  </a:rPr>
                  <a:t> </a:t>
                </a:r>
                <a:endParaRPr lang="ru-RU" sz="3200" dirty="0">
                  <a:latin typeface="Futura PT Demi" panose="020B0702020204020303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5200951" y="2312993"/>
              <a:ext cx="1963964" cy="606056"/>
              <a:chOff x="5163387" y="4747445"/>
              <a:chExt cx="1963964" cy="606056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163387" y="4772649"/>
                <a:ext cx="895962" cy="580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atin typeface="Futura PT Demi" panose="020B0702020204020303"/>
                  </a:rPr>
                  <a:t>525</a:t>
                </a:r>
                <a:endParaRPr lang="ru-RU" sz="3200" dirty="0">
                  <a:latin typeface="Futura PT Demi" panose="020B0702020204020303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047627" y="4747445"/>
                <a:ext cx="1079724" cy="58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atin typeface="Futura PT Demi" panose="020B0702020204020303"/>
                  </a:rPr>
                  <a:t>мл</a:t>
                </a:r>
                <a:r>
                  <a:rPr lang="ru-RU" sz="3200" dirty="0">
                    <a:latin typeface="Futura PT Demi" panose="020B0702020204020303"/>
                  </a:rPr>
                  <a:t>н</a:t>
                </a:r>
                <a:r>
                  <a:rPr lang="ru-RU" sz="3200" dirty="0" smtClean="0">
                    <a:latin typeface="Futura PT Demi" panose="020B0702020204020303"/>
                  </a:rPr>
                  <a:t> </a:t>
                </a:r>
                <a:endParaRPr lang="ru-RU" sz="3200" dirty="0">
                  <a:latin typeface="Futura PT Demi" panose="020B0702020204020303"/>
                </a:endParaRPr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7262875" y="1296433"/>
            <a:ext cx="4648617" cy="4325289"/>
            <a:chOff x="7392229" y="610550"/>
            <a:chExt cx="4648617" cy="4325289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392229" y="610550"/>
              <a:ext cx="4648617" cy="4292800"/>
              <a:chOff x="7427600" y="1162779"/>
              <a:chExt cx="4648617" cy="42928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8264777" y="4655491"/>
                <a:ext cx="727414" cy="337376"/>
              </a:xfrm>
              <a:prstGeom prst="rect">
                <a:avLst/>
              </a:prstGeom>
              <a:solidFill>
                <a:srgbClr val="97B9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97B9DC"/>
                  </a:solidFill>
                  <a:latin typeface="Futura PT Demi" panose="020B0702020204020303"/>
                </a:endParaRPr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7427600" y="1972876"/>
                <a:ext cx="4648617" cy="3482703"/>
                <a:chOff x="7427600" y="1972876"/>
                <a:chExt cx="4648617" cy="3482703"/>
              </a:xfrm>
            </p:grpSpPr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7833674" y="5020940"/>
                  <a:ext cx="4147794" cy="0"/>
                </a:xfrm>
                <a:prstGeom prst="straightConnector1">
                  <a:avLst/>
                </a:prstGeom>
                <a:ln w="57150">
                  <a:solidFill>
                    <a:srgbClr val="1D212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>
                <a:xfrm flipV="1">
                  <a:off x="7846188" y="2498103"/>
                  <a:ext cx="0" cy="2554409"/>
                </a:xfrm>
                <a:prstGeom prst="straightConnector1">
                  <a:avLst/>
                </a:prstGeom>
                <a:ln w="57150">
                  <a:solidFill>
                    <a:srgbClr val="1D212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Прямоугольник 28"/>
                <p:cNvSpPr/>
                <p:nvPr/>
              </p:nvSpPr>
              <p:spPr>
                <a:xfrm>
                  <a:off x="7427600" y="1972876"/>
                  <a:ext cx="83567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Futura PT Demi" panose="020B0702020204020303"/>
                    </a:rPr>
                    <a:t>PAM</a:t>
                  </a:r>
                  <a:r>
                    <a:rPr lang="ru-RU" sz="3200" dirty="0" smtClean="0">
                      <a:latin typeface="Futura PT Demi" panose="020B0702020204020303"/>
                    </a:rPr>
                    <a:t> </a:t>
                  </a:r>
                  <a:endParaRPr lang="ru-RU" sz="3200" dirty="0">
                    <a:latin typeface="Futura PT Demi" panose="020B0702020204020303"/>
                  </a:endParaRP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11518115" y="5055469"/>
                  <a:ext cx="5581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dirty="0" smtClean="0">
                      <a:latin typeface="Futura PT Demi" panose="020B0702020204020303"/>
                    </a:rPr>
                    <a:t>год</a:t>
                  </a:r>
                  <a:endParaRPr lang="ru-RU" sz="3200" dirty="0">
                    <a:latin typeface="Futura PT Demi" panose="020B0702020204020303"/>
                  </a:endParaRPr>
                </a:p>
              </p:txBody>
            </p:sp>
          </p:grpSp>
          <p:sp>
            <p:nvSpPr>
              <p:cNvPr id="32" name="Прямоугольник 31"/>
              <p:cNvSpPr/>
              <p:nvPr/>
            </p:nvSpPr>
            <p:spPr>
              <a:xfrm>
                <a:off x="10648796" y="1162779"/>
                <a:ext cx="685976" cy="3830088"/>
              </a:xfrm>
              <a:prstGeom prst="rect">
                <a:avLst/>
              </a:prstGeom>
              <a:solidFill>
                <a:srgbClr val="97B9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Futura PT Demi" panose="020B0702020204020303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8137026" y="4535729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Futura PT Demi" panose="020B0702020204020303"/>
                </a:rPr>
                <a:t>2021</a:t>
              </a:r>
              <a:endParaRPr lang="ru-RU" sz="3200" dirty="0">
                <a:latin typeface="Futura PT Demi" panose="020B0702020204020303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0537164" y="4516667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Futura PT Demi" panose="020B0702020204020303"/>
                </a:rPr>
                <a:t>2030</a:t>
              </a:r>
              <a:endParaRPr lang="ru-RU" sz="3200" dirty="0">
                <a:latin typeface="Futura PT Demi" panose="020B0702020204020303"/>
              </a:endParaRPr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flipV="1">
            <a:off x="8724818" y="2106530"/>
            <a:ext cx="1320800" cy="1966240"/>
          </a:xfrm>
          <a:prstGeom prst="straightConnector1">
            <a:avLst/>
          </a:prstGeom>
          <a:ln w="57150">
            <a:solidFill>
              <a:srgbClr val="33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397011" y="2631757"/>
            <a:ext cx="1818364" cy="96733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179549" y="2583326"/>
            <a:ext cx="2381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utura PT Demi" panose="020B0702020204020303"/>
              </a:rPr>
              <a:t>Среднегодовой темп роста (CAGR) 170%</a:t>
            </a:r>
            <a:endParaRPr lang="ru-RU" sz="2000" dirty="0">
              <a:latin typeface="Futura PT Demi" panose="020B070202020402030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8465" y="5898313"/>
            <a:ext cx="7982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[1] </a:t>
            </a:r>
            <a:r>
              <a:rPr lang="ru-RU" dirty="0">
                <a:hlinkClick r:id="rId4"/>
              </a:rPr>
              <a:t>https://sk.ru/news/bespilotniki-integriruyut-v-vozdushnoe-prostranstvo-rossii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[</a:t>
            </a:r>
            <a:r>
              <a:rPr lang="ru-RU" dirty="0"/>
              <a:t>2] </a:t>
            </a:r>
            <a:r>
              <a:rPr lang="ru-RU" dirty="0">
                <a:hlinkClick r:id="rId5"/>
              </a:rPr>
              <a:t>https://sk.ru/news/bespilotnaya-aviaciya-stanet-sistemoobrazuyushej-otraslyu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[</a:t>
            </a:r>
            <a:r>
              <a:rPr lang="ru-RU" dirty="0"/>
              <a:t>3]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www.vedomosti.ru/economics/news/2023/05/20/976019-minpromtorg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D212A"/>
                </a:solidFill>
                <a:latin typeface="Futura PT Demi" panose="020B0702020204020303"/>
              </a:rPr>
              <a:t>5</a:t>
            </a:r>
            <a:endParaRPr lang="ru-RU" sz="2400" dirty="0">
              <a:solidFill>
                <a:srgbClr val="1D212A"/>
              </a:solidFill>
              <a:latin typeface="Futura PT Demi" panose="020B07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73598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73" y="748146"/>
            <a:ext cx="8277060" cy="574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1781" y="-23509"/>
            <a:ext cx="556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D212A"/>
                </a:solidFill>
                <a:latin typeface="Futura PT Demi" panose="020B0702020204020303"/>
              </a:rPr>
              <a:t>Анализ конкурентов</a:t>
            </a:r>
            <a:endParaRPr lang="ru-RU" sz="4000" dirty="0">
              <a:solidFill>
                <a:srgbClr val="1D212A"/>
              </a:solidFill>
              <a:latin typeface="Futura PT Demi" panose="020B0702020204020303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687" y="822036"/>
            <a:ext cx="1601014" cy="509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85" y="1535555"/>
            <a:ext cx="1378997" cy="654866"/>
          </a:xfrm>
          <a:prstGeom prst="rect">
            <a:avLst/>
          </a:prstGeom>
        </p:spPr>
      </p:pic>
      <p:pic>
        <p:nvPicPr>
          <p:cNvPr id="9" name="Рисунок 13" descr="Рисунок 13"/>
          <p:cNvPicPr>
            <a:picLocks noChangeAspect="1"/>
          </p:cNvPicPr>
          <p:nvPr/>
        </p:nvPicPr>
        <p:blipFill>
          <a:blip r:embed="rId5">
            <a:extLst/>
          </a:blip>
          <a:srcRect r="1491"/>
          <a:stretch>
            <a:fillRect/>
          </a:stretch>
        </p:blipFill>
        <p:spPr>
          <a:xfrm>
            <a:off x="1636346" y="3390814"/>
            <a:ext cx="1150457" cy="57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97259" y="5976409"/>
            <a:ext cx="2224809" cy="313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699" y="4890354"/>
            <a:ext cx="1233862" cy="606475"/>
          </a:xfrm>
          <a:prstGeom prst="rect">
            <a:avLst/>
          </a:prstGeom>
        </p:spPr>
      </p:pic>
      <p:pic>
        <p:nvPicPr>
          <p:cNvPr id="13" name="Рисунок 26" descr="Рисунок 2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15993" y="6112391"/>
            <a:ext cx="1097720" cy="6881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258934" y="2915670"/>
            <a:ext cx="2207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utura PT Demi" panose="020B0702020204020303"/>
              </a:rPr>
              <a:t>Коммуникации</a:t>
            </a:r>
            <a:endParaRPr lang="ru-RU" dirty="0">
              <a:latin typeface="Futura PT Demi" panose="020B0702020204020303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6309" y="3253154"/>
            <a:ext cx="26704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25893" y="3256086"/>
            <a:ext cx="44212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34612" y="833846"/>
            <a:ext cx="2207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utura PT Demi" panose="020B0702020204020303"/>
              </a:rPr>
              <a:t>Беспилотные авиационные системы</a:t>
            </a:r>
            <a:endParaRPr lang="ru-RU" dirty="0">
              <a:latin typeface="Futura PT Demi" panose="020B0702020204020303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749" y="5810122"/>
            <a:ext cx="299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utura PT Demi" panose="020B0702020204020303"/>
              </a:rPr>
              <a:t>Низкоорбитальные спутники</a:t>
            </a:r>
            <a:endParaRPr lang="ru-RU" dirty="0">
              <a:latin typeface="Futura PT Demi" panose="020B070202020402030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D212A"/>
                </a:solidFill>
                <a:latin typeface="Futura PT Demi" panose="020B0702020204020303"/>
              </a:rPr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164592" y="707243"/>
            <a:ext cx="221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utura PT Demi" panose="020B0702020204020303"/>
              </a:rPr>
              <a:t>Самолеты</a:t>
            </a:r>
            <a:endParaRPr lang="ru-RU" dirty="0">
              <a:latin typeface="Futura PT Demi" panose="020B0702020204020303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352" y="577540"/>
            <a:ext cx="1267002" cy="628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8455" y="1699329"/>
            <a:ext cx="1086002" cy="885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3936" y="4887005"/>
            <a:ext cx="1571844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0753"/>
            <a:ext cx="340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D212A"/>
                </a:solidFill>
                <a:latin typeface="Futura PT Demi" panose="020B0702020204020303"/>
              </a:rPr>
              <a:t>Анализ </a:t>
            </a:r>
            <a:r>
              <a:rPr lang="ru-RU" sz="4000" dirty="0">
                <a:solidFill>
                  <a:srgbClr val="1D212A"/>
                </a:solidFill>
                <a:latin typeface="Futura PT Demi" panose="020B0702020204020303"/>
              </a:rPr>
              <a:t>4</a:t>
            </a:r>
            <a:r>
              <a:rPr lang="en-US" sz="4000" dirty="0" smtClean="0">
                <a:solidFill>
                  <a:srgbClr val="1D212A"/>
                </a:solidFill>
                <a:latin typeface="Futura PT Demi" panose="020B0702020204020303"/>
              </a:rPr>
              <a:t>P</a:t>
            </a:r>
            <a:endParaRPr lang="ru-RU" sz="4000" dirty="0">
              <a:solidFill>
                <a:srgbClr val="1D212A"/>
              </a:solidFill>
              <a:latin typeface="Futura PT Demi" panose="020B0702020204020303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899484"/>
            <a:ext cx="11792714" cy="54155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056" y="1457962"/>
            <a:ext cx="33791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Оптоволоконная система бортовой коммуникации для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anose="020B0604020202020204" pitchFamily="34" charset="0"/>
              </a:rPr>
              <a:t>БАС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cs typeface="Arial" panose="020B0604020202020204" pitchFamily="34" charset="0"/>
              </a:rPr>
              <a:t>Спутников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С</a:t>
            </a:r>
            <a:r>
              <a:rPr lang="ru-RU" dirty="0" smtClean="0">
                <a:cs typeface="Arial" panose="020B0604020202020204" pitchFamily="34" charset="0"/>
              </a:rPr>
              <a:t>амолетов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13617" y="1827295"/>
            <a:ext cx="300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Партнерские соглашения с производителями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196" y="4327264"/>
            <a:ext cx="3289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Существенно зависит от уровня интеграции оптоволоконных компонентов чип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3617" y="4675269"/>
            <a:ext cx="300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Научно-технические выставки и конференции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4460" y="943700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507C"/>
                </a:solidFill>
                <a:latin typeface="Futura PT Demi" panose="020B0702020204020303"/>
              </a:rPr>
              <a:t>Product</a:t>
            </a:r>
            <a:endParaRPr lang="ru-RU" sz="2400" b="1" dirty="0">
              <a:solidFill>
                <a:srgbClr val="33507C"/>
              </a:solidFill>
              <a:latin typeface="Futura PT Demi" panose="020B070202020402030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0935" y="3770764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507C"/>
                </a:solidFill>
                <a:latin typeface="Futura PT Demi" panose="020B0702020204020303"/>
              </a:rPr>
              <a:t>Price</a:t>
            </a:r>
            <a:endParaRPr lang="ru-RU" sz="2400" b="1" dirty="0">
              <a:solidFill>
                <a:srgbClr val="33507C"/>
              </a:solidFill>
              <a:latin typeface="Futura PT Demi" panose="020B07020202040203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678" y="931434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507C"/>
                </a:solidFill>
                <a:latin typeface="Futura PT Demi" panose="020B0702020204020303"/>
              </a:rPr>
              <a:t>Place</a:t>
            </a:r>
            <a:endParaRPr lang="ru-RU" sz="2400" b="1" dirty="0">
              <a:solidFill>
                <a:srgbClr val="33507C"/>
              </a:solidFill>
              <a:latin typeface="Futura PT Demi" panose="020B07020202040203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9199" y="3770765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507C"/>
                </a:solidFill>
                <a:latin typeface="Futura PT Demi" panose="020B0702020204020303"/>
              </a:rPr>
              <a:t>Promotion</a:t>
            </a:r>
            <a:endParaRPr lang="ru-RU" sz="2400" b="1" dirty="0">
              <a:solidFill>
                <a:srgbClr val="33507C"/>
              </a:solidFill>
              <a:latin typeface="Futura PT Demi" panose="020B07020202040203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D212A"/>
                </a:solidFill>
                <a:latin typeface="Arial Black" panose="020B0A04020102020204" pitchFamily="34" charset="0"/>
              </a:rPr>
              <a:t>7</a:t>
            </a:r>
            <a:endParaRPr lang="ru-RU" sz="2400" dirty="0">
              <a:solidFill>
                <a:srgbClr val="1D212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0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67" y="1169416"/>
            <a:ext cx="6001019" cy="5035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51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95123" cy="6858000"/>
          </a:xfrm>
          <a:prstGeom prst="rect">
            <a:avLst/>
          </a:prstGeom>
          <a:solidFill>
            <a:srgbClr val="407CC4">
              <a:alpha val="43000"/>
            </a:srgbClr>
          </a:solidFill>
          <a:ln>
            <a:solidFill>
              <a:srgbClr val="B7C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262" y="87121"/>
            <a:ext cx="4099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utura PT Demi" panose="020B0702020204020303"/>
              </a:rPr>
              <a:t>Визуализация пути клиента</a:t>
            </a:r>
            <a:endParaRPr lang="ru-RU" sz="4000" dirty="0">
              <a:solidFill>
                <a:schemeClr val="bg1"/>
              </a:solidFill>
              <a:latin typeface="Futura PT Demi" panose="020B0702020204020303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7615" y="164065"/>
            <a:ext cx="5778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utura PT Demi" panose="020B0702020204020303"/>
              </a:rPr>
              <a:t>Степень удовлетворения</a:t>
            </a:r>
            <a:endParaRPr lang="ru-RU" sz="2800" dirty="0">
              <a:latin typeface="Futura PT Demi" panose="020B0702020204020303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4119138" y="4934643"/>
            <a:ext cx="2318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utura PT Demi" panose="020B0702020204020303"/>
                <a:cs typeface="Arial" panose="020B0604020202020204" pitchFamily="34" charset="0"/>
              </a:rPr>
              <a:t>Осведомление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203473" y="4861827"/>
            <a:ext cx="243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utura PT Demi" panose="020B0702020204020303"/>
                <a:cs typeface="Arial" panose="020B0604020202020204" pitchFamily="34" charset="0"/>
              </a:rPr>
              <a:t>Рассмотрение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5984448" y="4536010"/>
            <a:ext cx="3091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utura PT Demi" panose="020B0702020204020303"/>
                <a:cs typeface="Arial" panose="020B0604020202020204" pitchFamily="34" charset="0"/>
              </a:rPr>
              <a:t>Принятие решения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7167502" y="4548085"/>
            <a:ext cx="3091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utura PT Demi" panose="020B0702020204020303"/>
                <a:cs typeface="Arial" panose="020B0604020202020204" pitchFamily="34" charset="0"/>
              </a:rPr>
              <a:t>Покупка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8280524" y="4548085"/>
            <a:ext cx="3091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utura PT Demi" panose="020B0702020204020303"/>
                <a:cs typeface="Arial" panose="020B0604020202020204" pitchFamily="34" charset="0"/>
              </a:rPr>
              <a:t>Использование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9431128" y="4585666"/>
            <a:ext cx="3016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utura PT Demi" panose="020B0702020204020303"/>
                <a:cs typeface="Arial" panose="020B0604020202020204" pitchFamily="34" charset="0"/>
              </a:rPr>
              <a:t>Обслуживание</a:t>
            </a:r>
            <a:endParaRPr lang="ru-RU" sz="2000" dirty="0">
              <a:latin typeface="Futura PT Demi" panose="020B0702020204020303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50403" y="6396335"/>
            <a:ext cx="75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D212A"/>
                </a:solidFill>
                <a:latin typeface="Futura PT Demi" panose="020B0702020204020303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02067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450</Words>
  <Application>Microsoft Office PowerPoint</Application>
  <PresentationFormat>Широкоэкранный</PresentationFormat>
  <Paragraphs>151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Futura PT Demi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Кирилл</cp:lastModifiedBy>
  <cp:revision>47</cp:revision>
  <dcterms:created xsi:type="dcterms:W3CDTF">2023-11-08T08:29:10Z</dcterms:created>
  <dcterms:modified xsi:type="dcterms:W3CDTF">2024-03-03T18:15:02Z</dcterms:modified>
</cp:coreProperties>
</file>