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1520488" cy="6480175"/>
  <p:notesSz cx="6735763" cy="9866313"/>
  <p:embeddedFontLst>
    <p:embeddedFont>
      <p:font typeface="Bebas Neue" panose="020B0606020202050201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elvetica Neue" panose="02000503000000020004" pitchFamily="2" charset="0"/>
      <p:regular r:id="rId21"/>
      <p:bold r:id="rId22"/>
      <p:italic r:id="rId23"/>
      <p:boldItalic r:id="rId24"/>
    </p:embeddedFont>
    <p:embeddedFont>
      <p:font typeface="Raleway" pitchFamily="2" charset="0"/>
      <p:regular r:id="rId25"/>
      <p:bold r:id="rId26"/>
      <p:italic r:id="rId27"/>
      <p:boldItalic r:id="rId28"/>
    </p:embeddedFont>
    <p:embeddedFont>
      <p:font typeface="Raleway Medium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Ze8bniQPBbBESPR9DkezWQrx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/>
    <p:restoredTop sz="94628"/>
  </p:normalViewPr>
  <p:slideViewPr>
    <p:cSldViewPr snapToGrid="0">
      <p:cViewPr varScale="1">
        <p:scale>
          <a:sx n="121" d="100"/>
          <a:sy n="121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4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7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" name="Google Shape;3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7"/>
          <p:cNvSpPr txBox="1">
            <a:spLocks noGrp="1"/>
          </p:cNvSpPr>
          <p:nvPr>
            <p:ph type="ctrTitle"/>
          </p:nvPr>
        </p:nvSpPr>
        <p:spPr>
          <a:xfrm>
            <a:off x="3106080" y="4297223"/>
            <a:ext cx="5309915" cy="9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7"/>
          <p:cNvSpPr txBox="1">
            <a:spLocks noGrp="1"/>
          </p:cNvSpPr>
          <p:nvPr>
            <p:ph type="subTitle" idx="1"/>
          </p:nvPr>
        </p:nvSpPr>
        <p:spPr>
          <a:xfrm>
            <a:off x="3865042" y="5204615"/>
            <a:ext cx="3790403" cy="48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594"/>
              <a:buNone/>
              <a:defRPr sz="1594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None/>
              <a:defRPr sz="1329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None/>
              <a:defRPr sz="1196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pic>
        <p:nvPicPr>
          <p:cNvPr id="17" name="Google Shape;1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3575" y="453204"/>
            <a:ext cx="7374925" cy="378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7"/>
          <p:cNvSpPr/>
          <p:nvPr/>
        </p:nvSpPr>
        <p:spPr>
          <a:xfrm>
            <a:off x="0" y="5885234"/>
            <a:ext cx="11520488" cy="591389"/>
          </a:xfrm>
          <a:prstGeom prst="rect">
            <a:avLst/>
          </a:prstGeom>
          <a:solidFill>
            <a:srgbClr val="00B3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Raleway Medium"/>
              <a:buNone/>
            </a:pPr>
            <a:endParaRPr sz="1701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9" name="Google Shape;1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44969"/>
            <a:ext cx="1089498" cy="46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8786" y="5838471"/>
            <a:ext cx="994101" cy="70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3">
          <p15:clr>
            <a:srgbClr val="FBAE40"/>
          </p15:clr>
        </p15:guide>
        <p15:guide id="2" pos="51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F526-EF5E-5D44-B069-30BF0A9E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100E72-1B7C-5A41-9395-AC914C79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D8978F-129B-F440-8B77-464688DA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B6483C-AE33-354F-ABAA-394ECEED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442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B5B624-B33B-314B-AD2A-17FC8900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CA23E3-0614-DF43-898A-AED2D0D6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A08709-C48A-3E47-986B-072C9C70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0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C237B-118D-2D40-BB77-94AE4C36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DD862-3058-1A43-93B2-8C37BF92E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A995F0-BB03-BF44-933E-8AF4FE47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5F8619-40CC-8F4C-955D-38A1E671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B142B1-2BE8-2B49-A8E8-ECA3389A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10A5F-C2F3-A24B-A56A-E11E8969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8533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06297-8336-F942-8D4B-22942CD2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54144C-548D-8343-8BCF-2097CEBFB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C5A26F-8652-E340-A27C-15F0BE5C2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CA600-EF6C-EF4D-B326-B6B83903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D81BEC-E0A0-534A-97B3-8A29B03D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962051-95C6-D24C-9461-EDAD2371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959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6D8DC-3434-6642-B506-F1BD0E47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877339-AA57-6641-9B56-68AEE9228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FC65E-36EC-454E-80A3-7BA2A65C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E3603-D132-4749-9925-FD7C130E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4F1E1-1B7F-6941-80F7-A6D94652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64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E626A-32DB-DE4A-9685-B193DC641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C4A593-5AAF-8942-A24E-F6B72E3A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E541B-AF67-3440-977A-A6970327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83F46-1ADB-7948-B6B6-1FA0BDD4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EE510-C4A9-2942-8FDB-7067127B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748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имание">
  <p:cSld name="Внимание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/>
          <p:nvPr/>
        </p:nvSpPr>
        <p:spPr>
          <a:xfrm>
            <a:off x="0" y="0"/>
            <a:ext cx="11520488" cy="539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УДАЛИТЬ СЛАЙД ПРИ ФОРМИРОВАНИИ ПРЕЗЕНТАЦИИ ПРОЕКТА</a:t>
            </a:r>
            <a:endParaRPr/>
          </a:p>
        </p:txBody>
      </p:sp>
      <p:sp>
        <p:nvSpPr>
          <p:cNvPr id="23" name="Google Shape;23;p48"/>
          <p:cNvSpPr/>
          <p:nvPr/>
        </p:nvSpPr>
        <p:spPr>
          <a:xfrm>
            <a:off x="0" y="5940425"/>
            <a:ext cx="11520488" cy="539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УДАЛИТЬ СЛАЙД ПРИ ФОРМИРОВАНИИ ПРЕЗЕНТАЦИИ ПРОЕКТА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ушка ZOOM">
  <p:cSld name="Заглушка ZOOM">
    <p:bg>
      <p:bgPr>
        <a:blipFill>
          <a:blip r:embed="rId2">
            <a:alphaModFix amt="43000"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3"/>
          <p:cNvSpPr txBox="1">
            <a:spLocks noGrp="1"/>
          </p:cNvSpPr>
          <p:nvPr>
            <p:ph type="subTitle" idx="1"/>
          </p:nvPr>
        </p:nvSpPr>
        <p:spPr>
          <a:xfrm>
            <a:off x="351015" y="3347471"/>
            <a:ext cx="10852959" cy="48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3024"/>
              <a:buNone/>
              <a:defRPr sz="302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None/>
              <a:defRPr sz="1329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None/>
              <a:defRPr sz="1196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title"/>
          </p:nvPr>
        </p:nvSpPr>
        <p:spPr>
          <a:xfrm>
            <a:off x="351015" y="2381759"/>
            <a:ext cx="10852960" cy="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69"/>
              <a:buFont typeface="Bebas Neue"/>
              <a:buNone/>
              <a:defRPr sz="5669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53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2184619" y="153208"/>
            <a:ext cx="449781" cy="17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3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>
            <a:off x="3700463" y="120051"/>
            <a:ext cx="475730" cy="2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3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>
            <a:off x="1627758" y="134494"/>
            <a:ext cx="289086" cy="2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3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>
            <a:off x="2902175" y="111401"/>
            <a:ext cx="530513" cy="2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3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>
            <a:off x="7294583" y="136366"/>
            <a:ext cx="373607" cy="21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3"/>
          <p:cNvPicPr preferRelativeResize="0"/>
          <p:nvPr/>
        </p:nvPicPr>
        <p:blipFill rotWithShape="1">
          <a:blip r:embed="rId8">
            <a:alphaModFix amt="75000"/>
          </a:blip>
          <a:srcRect/>
          <a:stretch/>
        </p:blipFill>
        <p:spPr>
          <a:xfrm>
            <a:off x="8992126" y="156927"/>
            <a:ext cx="325888" cy="1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3"/>
          <p:cNvPicPr preferRelativeResize="0"/>
          <p:nvPr/>
        </p:nvPicPr>
        <p:blipFill rotWithShape="1">
          <a:blip r:embed="rId9">
            <a:alphaModFix amt="75000"/>
          </a:blip>
          <a:srcRect/>
          <a:stretch/>
        </p:blipFill>
        <p:spPr>
          <a:xfrm>
            <a:off x="4443968" y="142217"/>
            <a:ext cx="505088" cy="20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3"/>
          <p:cNvPicPr preferRelativeResize="0"/>
          <p:nvPr/>
        </p:nvPicPr>
        <p:blipFill rotWithShape="1">
          <a:blip r:embed="rId10">
            <a:alphaModFix amt="75000"/>
          </a:blip>
          <a:srcRect/>
          <a:stretch/>
        </p:blipFill>
        <p:spPr>
          <a:xfrm>
            <a:off x="7935965" y="147071"/>
            <a:ext cx="788386" cy="1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3"/>
          <p:cNvPicPr preferRelativeResize="0"/>
          <p:nvPr/>
        </p:nvPicPr>
        <p:blipFill rotWithShape="1">
          <a:blip r:embed="rId11">
            <a:alphaModFix amt="75000"/>
          </a:blip>
          <a:srcRect/>
          <a:stretch/>
        </p:blipFill>
        <p:spPr>
          <a:xfrm>
            <a:off x="6421332" y="189248"/>
            <a:ext cx="605476" cy="10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3"/>
          <p:cNvPicPr preferRelativeResize="0"/>
          <p:nvPr/>
        </p:nvPicPr>
        <p:blipFill rotWithShape="1">
          <a:blip r:embed="rId12">
            <a:alphaModFix amt="75000"/>
          </a:blip>
          <a:srcRect/>
          <a:stretch/>
        </p:blipFill>
        <p:spPr>
          <a:xfrm>
            <a:off x="834066" y="119873"/>
            <a:ext cx="525917" cy="24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3"/>
          <p:cNvPicPr preferRelativeResize="0"/>
          <p:nvPr/>
        </p:nvPicPr>
        <p:blipFill rotWithShape="1">
          <a:blip r:embed="rId13">
            <a:alphaModFix amt="75000"/>
          </a:blip>
          <a:srcRect/>
          <a:stretch/>
        </p:blipFill>
        <p:spPr>
          <a:xfrm>
            <a:off x="9585789" y="156860"/>
            <a:ext cx="459999" cy="1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3"/>
          <p:cNvPicPr preferRelativeResize="0"/>
          <p:nvPr/>
        </p:nvPicPr>
        <p:blipFill rotWithShape="1">
          <a:blip r:embed="rId14">
            <a:alphaModFix amt="75000"/>
          </a:blip>
          <a:srcRect/>
          <a:stretch/>
        </p:blipFill>
        <p:spPr>
          <a:xfrm>
            <a:off x="10987998" y="154604"/>
            <a:ext cx="407922" cy="17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3"/>
          <p:cNvPicPr preferRelativeResize="0"/>
          <p:nvPr/>
        </p:nvPicPr>
        <p:blipFill rotWithShape="1">
          <a:blip r:embed="rId15">
            <a:alphaModFix amt="75000"/>
          </a:blip>
          <a:srcRect/>
          <a:stretch/>
        </p:blipFill>
        <p:spPr>
          <a:xfrm>
            <a:off x="150201" y="188224"/>
            <a:ext cx="416090" cy="10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3"/>
          <p:cNvPicPr preferRelativeResize="0"/>
          <p:nvPr/>
        </p:nvPicPr>
        <p:blipFill rotWithShape="1">
          <a:blip r:embed="rId16">
            <a:alphaModFix amt="75000"/>
          </a:blip>
          <a:srcRect/>
          <a:stretch/>
        </p:blipFill>
        <p:spPr>
          <a:xfrm>
            <a:off x="10313563" y="172068"/>
            <a:ext cx="406663" cy="14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3" descr="Компания Гидрометаллургический завод: новости агробизнеса на сегодня,  аналитика"/>
          <p:cNvPicPr preferRelativeResize="0"/>
          <p:nvPr/>
        </p:nvPicPr>
        <p:blipFill rotWithShape="1">
          <a:blip r:embed="rId1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831" y="67236"/>
            <a:ext cx="936726" cy="35070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3"/>
          <p:cNvSpPr/>
          <p:nvPr/>
        </p:nvSpPr>
        <p:spPr>
          <a:xfrm>
            <a:off x="6015132" y="3957125"/>
            <a:ext cx="5720668" cy="95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МЕЖДУНАРОДНАЯ ПРОГРАММА РАЗВИТИЯ И ВНЕДРЕНИЯ ТЕХНОЛОГИЧЕСКИХ ПРОЕКТОВ В ОБЛАСТИ ЭКОЛОГИИ</a:t>
            </a:r>
            <a:endParaRPr sz="16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Google Shape;43;p5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74977" y="5053423"/>
            <a:ext cx="1985529" cy="8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912674" y="4873774"/>
            <a:ext cx="1811677" cy="127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2">
  <p:cSld name="Титульный слайд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6"/>
          <p:cNvSpPr txBox="1">
            <a:spLocks noGrp="1"/>
          </p:cNvSpPr>
          <p:nvPr>
            <p:ph type="ctrTitle"/>
          </p:nvPr>
        </p:nvSpPr>
        <p:spPr>
          <a:xfrm>
            <a:off x="351014" y="2955041"/>
            <a:ext cx="9719481" cy="141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987"/>
              <a:buFont typeface="Bebas Neue"/>
              <a:buNone/>
              <a:defRPr sz="3987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subTitle" idx="1"/>
          </p:nvPr>
        </p:nvSpPr>
        <p:spPr>
          <a:xfrm>
            <a:off x="351015" y="4367405"/>
            <a:ext cx="6759907" cy="48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lt1"/>
              </a:buClr>
              <a:buSzPts val="3969"/>
              <a:buNone/>
              <a:defRPr sz="3968">
                <a:solidFill>
                  <a:schemeClr val="lt1"/>
                </a:solidFill>
                <a:highlight>
                  <a:srgbClr val="00B355"/>
                </a:highlight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None/>
              <a:defRPr sz="1329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None/>
              <a:defRPr sz="1196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pic>
        <p:nvPicPr>
          <p:cNvPr id="48" name="Google Shape;48;p56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>
            <a:off x="2184619" y="153208"/>
            <a:ext cx="449781" cy="17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6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3700463" y="120051"/>
            <a:ext cx="475730" cy="2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6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>
            <a:off x="1627758" y="134494"/>
            <a:ext cx="289086" cy="2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6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>
            <a:off x="2902175" y="111401"/>
            <a:ext cx="530513" cy="2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6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>
            <a:off x="7294583" y="136366"/>
            <a:ext cx="373607" cy="21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6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>
            <a:off x="8992126" y="156927"/>
            <a:ext cx="325888" cy="1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6"/>
          <p:cNvPicPr preferRelativeResize="0"/>
          <p:nvPr/>
        </p:nvPicPr>
        <p:blipFill rotWithShape="1">
          <a:blip r:embed="rId8">
            <a:alphaModFix amt="75000"/>
          </a:blip>
          <a:srcRect/>
          <a:stretch/>
        </p:blipFill>
        <p:spPr>
          <a:xfrm>
            <a:off x="4443968" y="142217"/>
            <a:ext cx="505088" cy="20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6"/>
          <p:cNvPicPr preferRelativeResize="0"/>
          <p:nvPr/>
        </p:nvPicPr>
        <p:blipFill rotWithShape="1">
          <a:blip r:embed="rId9">
            <a:alphaModFix amt="75000"/>
          </a:blip>
          <a:srcRect/>
          <a:stretch/>
        </p:blipFill>
        <p:spPr>
          <a:xfrm>
            <a:off x="7935965" y="147071"/>
            <a:ext cx="788386" cy="1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6"/>
          <p:cNvPicPr preferRelativeResize="0"/>
          <p:nvPr/>
        </p:nvPicPr>
        <p:blipFill rotWithShape="1">
          <a:blip r:embed="rId10">
            <a:alphaModFix amt="75000"/>
          </a:blip>
          <a:srcRect/>
          <a:stretch/>
        </p:blipFill>
        <p:spPr>
          <a:xfrm>
            <a:off x="6421332" y="189248"/>
            <a:ext cx="605476" cy="10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6"/>
          <p:cNvPicPr preferRelativeResize="0"/>
          <p:nvPr/>
        </p:nvPicPr>
        <p:blipFill rotWithShape="1">
          <a:blip r:embed="rId11">
            <a:alphaModFix amt="75000"/>
          </a:blip>
          <a:srcRect/>
          <a:stretch/>
        </p:blipFill>
        <p:spPr>
          <a:xfrm>
            <a:off x="-3624002" y="184785"/>
            <a:ext cx="416092" cy="28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6"/>
          <p:cNvPicPr preferRelativeResize="0"/>
          <p:nvPr/>
        </p:nvPicPr>
        <p:blipFill rotWithShape="1">
          <a:blip r:embed="rId12">
            <a:alphaModFix amt="75000"/>
          </a:blip>
          <a:srcRect/>
          <a:stretch/>
        </p:blipFill>
        <p:spPr>
          <a:xfrm>
            <a:off x="834066" y="119873"/>
            <a:ext cx="525917" cy="24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6"/>
          <p:cNvPicPr preferRelativeResize="0"/>
          <p:nvPr/>
        </p:nvPicPr>
        <p:blipFill rotWithShape="1">
          <a:blip r:embed="rId13">
            <a:alphaModFix amt="75000"/>
          </a:blip>
          <a:srcRect/>
          <a:stretch/>
        </p:blipFill>
        <p:spPr>
          <a:xfrm>
            <a:off x="9585789" y="156860"/>
            <a:ext cx="459999" cy="1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6"/>
          <p:cNvPicPr preferRelativeResize="0"/>
          <p:nvPr/>
        </p:nvPicPr>
        <p:blipFill rotWithShape="1">
          <a:blip r:embed="rId14">
            <a:alphaModFix amt="75000"/>
          </a:blip>
          <a:srcRect/>
          <a:stretch/>
        </p:blipFill>
        <p:spPr>
          <a:xfrm>
            <a:off x="10987998" y="154604"/>
            <a:ext cx="407922" cy="17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6"/>
          <p:cNvPicPr preferRelativeResize="0"/>
          <p:nvPr/>
        </p:nvPicPr>
        <p:blipFill rotWithShape="1">
          <a:blip r:embed="rId15">
            <a:alphaModFix amt="75000"/>
          </a:blip>
          <a:srcRect/>
          <a:stretch/>
        </p:blipFill>
        <p:spPr>
          <a:xfrm>
            <a:off x="150201" y="188224"/>
            <a:ext cx="416090" cy="10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6"/>
          <p:cNvPicPr preferRelativeResize="0"/>
          <p:nvPr/>
        </p:nvPicPr>
        <p:blipFill rotWithShape="1">
          <a:blip r:embed="rId16">
            <a:alphaModFix amt="75000"/>
          </a:blip>
          <a:srcRect/>
          <a:stretch/>
        </p:blipFill>
        <p:spPr>
          <a:xfrm>
            <a:off x="10313563" y="172068"/>
            <a:ext cx="406663" cy="14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56" descr="Компания Гидрометаллургический завод: новости агробизнеса на сегодня,  аналитика"/>
          <p:cNvPicPr preferRelativeResize="0"/>
          <p:nvPr/>
        </p:nvPicPr>
        <p:blipFill rotWithShape="1">
          <a:blip r:embed="rId1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831" y="67236"/>
            <a:ext cx="936726" cy="35070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6"/>
          <p:cNvSpPr/>
          <p:nvPr/>
        </p:nvSpPr>
        <p:spPr>
          <a:xfrm>
            <a:off x="6056270" y="587691"/>
            <a:ext cx="6184900" cy="6185620"/>
          </a:xfrm>
          <a:custGeom>
            <a:avLst/>
            <a:gdLst/>
            <a:ahLst/>
            <a:cxnLst/>
            <a:rect l="l" t="t" r="r" b="b"/>
            <a:pathLst>
              <a:path w="6184900" h="6185620" extrusionOk="0">
                <a:moveTo>
                  <a:pt x="3458581" y="3809108"/>
                </a:moveTo>
                <a:cubicBezTo>
                  <a:pt x="3508834" y="3809108"/>
                  <a:pt x="3547263" y="3847536"/>
                  <a:pt x="3547263" y="3897789"/>
                </a:cubicBezTo>
                <a:cubicBezTo>
                  <a:pt x="3547263" y="3948042"/>
                  <a:pt x="3505878" y="3986471"/>
                  <a:pt x="3458581" y="3986471"/>
                </a:cubicBezTo>
                <a:cubicBezTo>
                  <a:pt x="3408328" y="3986471"/>
                  <a:pt x="3369900" y="3945086"/>
                  <a:pt x="3369900" y="3897789"/>
                </a:cubicBezTo>
                <a:cubicBezTo>
                  <a:pt x="3369900" y="3847536"/>
                  <a:pt x="3411284" y="3809108"/>
                  <a:pt x="3458581" y="3809108"/>
                </a:cubicBezTo>
                <a:close/>
                <a:moveTo>
                  <a:pt x="4250803" y="3016886"/>
                </a:moveTo>
                <a:cubicBezTo>
                  <a:pt x="4298100" y="3016886"/>
                  <a:pt x="4339485" y="3055314"/>
                  <a:pt x="4339485" y="3105567"/>
                </a:cubicBezTo>
                <a:cubicBezTo>
                  <a:pt x="4339485" y="3152864"/>
                  <a:pt x="4301056" y="3194249"/>
                  <a:pt x="4250803" y="3194249"/>
                </a:cubicBezTo>
                <a:cubicBezTo>
                  <a:pt x="4203506" y="3194249"/>
                  <a:pt x="4162122" y="3152864"/>
                  <a:pt x="4162122" y="3105567"/>
                </a:cubicBezTo>
                <a:cubicBezTo>
                  <a:pt x="4162122" y="3058270"/>
                  <a:pt x="4200551" y="3016886"/>
                  <a:pt x="4250803" y="3016886"/>
                </a:cubicBezTo>
                <a:close/>
                <a:moveTo>
                  <a:pt x="2287985" y="2665115"/>
                </a:moveTo>
                <a:cubicBezTo>
                  <a:pt x="2335281" y="2665115"/>
                  <a:pt x="2376666" y="2706500"/>
                  <a:pt x="2376666" y="2753797"/>
                </a:cubicBezTo>
                <a:cubicBezTo>
                  <a:pt x="2376666" y="2804050"/>
                  <a:pt x="2335281" y="2842479"/>
                  <a:pt x="2287985" y="2842479"/>
                </a:cubicBezTo>
                <a:cubicBezTo>
                  <a:pt x="2237732" y="2842479"/>
                  <a:pt x="2199303" y="2801094"/>
                  <a:pt x="2199303" y="2753797"/>
                </a:cubicBezTo>
                <a:cubicBezTo>
                  <a:pt x="2199303" y="2703544"/>
                  <a:pt x="2240688" y="2665115"/>
                  <a:pt x="2287985" y="2665115"/>
                </a:cubicBezTo>
                <a:close/>
                <a:moveTo>
                  <a:pt x="3080206" y="1875849"/>
                </a:moveTo>
                <a:cubicBezTo>
                  <a:pt x="3127503" y="1875849"/>
                  <a:pt x="3168888" y="1914278"/>
                  <a:pt x="3168888" y="1964531"/>
                </a:cubicBezTo>
                <a:cubicBezTo>
                  <a:pt x="3168888" y="2011828"/>
                  <a:pt x="3130459" y="2053213"/>
                  <a:pt x="3080206" y="2053213"/>
                </a:cubicBezTo>
                <a:cubicBezTo>
                  <a:pt x="3029954" y="2050257"/>
                  <a:pt x="2991525" y="2011828"/>
                  <a:pt x="2991525" y="1964531"/>
                </a:cubicBezTo>
                <a:cubicBezTo>
                  <a:pt x="2991525" y="1917234"/>
                  <a:pt x="3029954" y="1875849"/>
                  <a:pt x="3080206" y="1875849"/>
                </a:cubicBezTo>
                <a:close/>
                <a:moveTo>
                  <a:pt x="2805249" y="0"/>
                </a:moveTo>
                <a:lnTo>
                  <a:pt x="6184900" y="0"/>
                </a:lnTo>
                <a:lnTo>
                  <a:pt x="6184900" y="560406"/>
                </a:lnTo>
                <a:lnTo>
                  <a:pt x="3097943" y="560406"/>
                </a:lnTo>
                <a:cubicBezTo>
                  <a:pt x="2521513" y="560406"/>
                  <a:pt x="1959863" y="755506"/>
                  <a:pt x="1507587" y="1122056"/>
                </a:cubicBezTo>
                <a:cubicBezTo>
                  <a:pt x="1312487" y="1281683"/>
                  <a:pt x="1135124" y="1470870"/>
                  <a:pt x="990278" y="1683706"/>
                </a:cubicBezTo>
                <a:cubicBezTo>
                  <a:pt x="874991" y="1858113"/>
                  <a:pt x="780398" y="2047300"/>
                  <a:pt x="706497" y="2245356"/>
                </a:cubicBezTo>
                <a:cubicBezTo>
                  <a:pt x="641463" y="2428631"/>
                  <a:pt x="597123" y="2617819"/>
                  <a:pt x="576430" y="2807006"/>
                </a:cubicBezTo>
                <a:cubicBezTo>
                  <a:pt x="567562" y="2901600"/>
                  <a:pt x="561650" y="2996193"/>
                  <a:pt x="561650" y="3090787"/>
                </a:cubicBezTo>
                <a:lnTo>
                  <a:pt x="558694" y="5632992"/>
                </a:lnTo>
                <a:lnTo>
                  <a:pt x="1126256" y="5632992"/>
                </a:lnTo>
                <a:lnTo>
                  <a:pt x="3100899" y="5632992"/>
                </a:lnTo>
                <a:cubicBezTo>
                  <a:pt x="4170990" y="5632992"/>
                  <a:pt x="5128751" y="4953100"/>
                  <a:pt x="5477565" y="3930306"/>
                </a:cubicBezTo>
                <a:cubicBezTo>
                  <a:pt x="5542598" y="3747030"/>
                  <a:pt x="5586939" y="3557843"/>
                  <a:pt x="5607631" y="3368656"/>
                </a:cubicBezTo>
                <a:cubicBezTo>
                  <a:pt x="5616499" y="3279974"/>
                  <a:pt x="5622411" y="3185381"/>
                  <a:pt x="5622411" y="3090787"/>
                </a:cubicBezTo>
                <a:lnTo>
                  <a:pt x="5622411" y="1674838"/>
                </a:lnTo>
                <a:lnTo>
                  <a:pt x="5060761" y="1674838"/>
                </a:lnTo>
                <a:lnTo>
                  <a:pt x="5060761" y="1680750"/>
                </a:lnTo>
                <a:lnTo>
                  <a:pt x="5060761" y="3099655"/>
                </a:lnTo>
                <a:cubicBezTo>
                  <a:pt x="5060761" y="3188337"/>
                  <a:pt x="5054849" y="3282930"/>
                  <a:pt x="5040069" y="3377524"/>
                </a:cubicBezTo>
                <a:cubicBezTo>
                  <a:pt x="5016421" y="3566712"/>
                  <a:pt x="4960256" y="3764767"/>
                  <a:pt x="4871574" y="3939174"/>
                </a:cubicBezTo>
                <a:cubicBezTo>
                  <a:pt x="4776981" y="4143142"/>
                  <a:pt x="4638046" y="4341197"/>
                  <a:pt x="4469551" y="4500824"/>
                </a:cubicBezTo>
                <a:cubicBezTo>
                  <a:pt x="4097089" y="4858506"/>
                  <a:pt x="3609340" y="5062474"/>
                  <a:pt x="3092031" y="5062474"/>
                </a:cubicBezTo>
                <a:lnTo>
                  <a:pt x="1684950" y="5062474"/>
                </a:lnTo>
                <a:lnTo>
                  <a:pt x="1297707" y="5062474"/>
                </a:lnTo>
                <a:lnTo>
                  <a:pt x="2344150" y="4016031"/>
                </a:lnTo>
                <a:lnTo>
                  <a:pt x="3160020" y="4016031"/>
                </a:lnTo>
                <a:cubicBezTo>
                  <a:pt x="3207317" y="4134273"/>
                  <a:pt x="3325559" y="4219999"/>
                  <a:pt x="3461537" y="4219999"/>
                </a:cubicBezTo>
                <a:cubicBezTo>
                  <a:pt x="3638901" y="4219999"/>
                  <a:pt x="3783747" y="4075152"/>
                  <a:pt x="3783747" y="3897789"/>
                </a:cubicBezTo>
                <a:cubicBezTo>
                  <a:pt x="3783747" y="3720426"/>
                  <a:pt x="3638901" y="3575579"/>
                  <a:pt x="3461537" y="3575579"/>
                </a:cubicBezTo>
                <a:cubicBezTo>
                  <a:pt x="3322603" y="3575579"/>
                  <a:pt x="3207317" y="3658349"/>
                  <a:pt x="3160020" y="3779547"/>
                </a:cubicBezTo>
                <a:lnTo>
                  <a:pt x="2577678" y="3779547"/>
                </a:lnTo>
                <a:lnTo>
                  <a:pt x="3133415" y="3223809"/>
                </a:lnTo>
                <a:lnTo>
                  <a:pt x="3952242" y="3223809"/>
                </a:lnTo>
                <a:cubicBezTo>
                  <a:pt x="3999539" y="3342051"/>
                  <a:pt x="4117781" y="3427777"/>
                  <a:pt x="4253759" y="3427777"/>
                </a:cubicBezTo>
                <a:cubicBezTo>
                  <a:pt x="4431122" y="3427777"/>
                  <a:pt x="4575969" y="3282930"/>
                  <a:pt x="4575969" y="3105567"/>
                </a:cubicBezTo>
                <a:cubicBezTo>
                  <a:pt x="4575969" y="2928204"/>
                  <a:pt x="4431122" y="2783357"/>
                  <a:pt x="4253759" y="2783357"/>
                </a:cubicBezTo>
                <a:cubicBezTo>
                  <a:pt x="4114825" y="2783357"/>
                  <a:pt x="3999539" y="2866127"/>
                  <a:pt x="3952242" y="2987325"/>
                </a:cubicBezTo>
                <a:lnTo>
                  <a:pt x="3369900" y="2987325"/>
                </a:lnTo>
                <a:lnTo>
                  <a:pt x="4499112" y="1858113"/>
                </a:lnTo>
                <a:cubicBezTo>
                  <a:pt x="4540497" y="1813772"/>
                  <a:pt x="4537540" y="1739871"/>
                  <a:pt x="4493200" y="1695530"/>
                </a:cubicBezTo>
                <a:cubicBezTo>
                  <a:pt x="4448859" y="1648233"/>
                  <a:pt x="4377914" y="1645277"/>
                  <a:pt x="4333573" y="1689618"/>
                </a:cubicBezTo>
                <a:lnTo>
                  <a:pt x="3192536" y="2830654"/>
                </a:lnTo>
                <a:lnTo>
                  <a:pt x="3192536" y="2263092"/>
                </a:lnTo>
                <a:cubicBezTo>
                  <a:pt x="3310779" y="2215796"/>
                  <a:pt x="3396504" y="2097553"/>
                  <a:pt x="3396504" y="1961575"/>
                </a:cubicBezTo>
                <a:cubicBezTo>
                  <a:pt x="3396504" y="1784212"/>
                  <a:pt x="3251658" y="1639365"/>
                  <a:pt x="3074294" y="1639365"/>
                </a:cubicBezTo>
                <a:cubicBezTo>
                  <a:pt x="2896931" y="1639365"/>
                  <a:pt x="2752085" y="1784212"/>
                  <a:pt x="2752085" y="1961575"/>
                </a:cubicBezTo>
                <a:cubicBezTo>
                  <a:pt x="2752085" y="2100509"/>
                  <a:pt x="2834854" y="2215796"/>
                  <a:pt x="2956052" y="2263092"/>
                </a:cubicBezTo>
                <a:lnTo>
                  <a:pt x="2956052" y="3067138"/>
                </a:lnTo>
                <a:lnTo>
                  <a:pt x="2400314" y="3622876"/>
                </a:lnTo>
                <a:lnTo>
                  <a:pt x="2400314" y="3055314"/>
                </a:lnTo>
                <a:cubicBezTo>
                  <a:pt x="2518556" y="3008017"/>
                  <a:pt x="2604282" y="2889775"/>
                  <a:pt x="2604282" y="2753797"/>
                </a:cubicBezTo>
                <a:cubicBezTo>
                  <a:pt x="2604282" y="2576434"/>
                  <a:pt x="2459435" y="2431587"/>
                  <a:pt x="2282072" y="2431587"/>
                </a:cubicBezTo>
                <a:cubicBezTo>
                  <a:pt x="2104709" y="2431587"/>
                  <a:pt x="1959863" y="2576434"/>
                  <a:pt x="1959863" y="2753797"/>
                </a:cubicBezTo>
                <a:cubicBezTo>
                  <a:pt x="1959863" y="2892732"/>
                  <a:pt x="2042632" y="3008017"/>
                  <a:pt x="2163830" y="3055314"/>
                </a:cubicBezTo>
                <a:lnTo>
                  <a:pt x="2163830" y="3856404"/>
                </a:lnTo>
                <a:lnTo>
                  <a:pt x="1120344" y="4899891"/>
                </a:lnTo>
                <a:lnTo>
                  <a:pt x="1120344" y="3108523"/>
                </a:lnTo>
                <a:cubicBezTo>
                  <a:pt x="1120344" y="3013930"/>
                  <a:pt x="1126256" y="2919336"/>
                  <a:pt x="1141036" y="2824742"/>
                </a:cubicBezTo>
                <a:cubicBezTo>
                  <a:pt x="1285883" y="1855157"/>
                  <a:pt x="2116533" y="1136836"/>
                  <a:pt x="3094987" y="1130924"/>
                </a:cubicBezTo>
                <a:lnTo>
                  <a:pt x="4499112" y="1130924"/>
                </a:lnTo>
                <a:lnTo>
                  <a:pt x="6184900" y="1130924"/>
                </a:lnTo>
                <a:lnTo>
                  <a:pt x="6184900" y="3413412"/>
                </a:lnTo>
                <a:lnTo>
                  <a:pt x="6146372" y="3663522"/>
                </a:lnTo>
                <a:cubicBezTo>
                  <a:pt x="6127896" y="3757377"/>
                  <a:pt x="6105726" y="3850493"/>
                  <a:pt x="6080599" y="3942130"/>
                </a:cubicBezTo>
                <a:cubicBezTo>
                  <a:pt x="6024435" y="4131317"/>
                  <a:pt x="5950533" y="4320505"/>
                  <a:pt x="5855940" y="4503780"/>
                </a:cubicBezTo>
                <a:cubicBezTo>
                  <a:pt x="5752478" y="4698879"/>
                  <a:pt x="5628323" y="4891023"/>
                  <a:pt x="5483477" y="5065430"/>
                </a:cubicBezTo>
                <a:cubicBezTo>
                  <a:pt x="5309070" y="5275309"/>
                  <a:pt x="5102146" y="5467453"/>
                  <a:pt x="4877486" y="5627080"/>
                </a:cubicBezTo>
                <a:cubicBezTo>
                  <a:pt x="4417081" y="5945225"/>
                  <a:pt x="3886516" y="6136630"/>
                  <a:pt x="3335299" y="6179510"/>
                </a:cubicBezTo>
                <a:lnTo>
                  <a:pt x="3178003" y="6185620"/>
                </a:lnTo>
                <a:lnTo>
                  <a:pt x="0" y="6185620"/>
                </a:lnTo>
                <a:lnTo>
                  <a:pt x="0" y="3084875"/>
                </a:lnTo>
                <a:cubicBezTo>
                  <a:pt x="0" y="2996193"/>
                  <a:pt x="5912" y="2907512"/>
                  <a:pt x="11824" y="2812918"/>
                </a:cubicBezTo>
                <a:cubicBezTo>
                  <a:pt x="14780" y="2807006"/>
                  <a:pt x="14780" y="2798138"/>
                  <a:pt x="14780" y="2792226"/>
                </a:cubicBezTo>
                <a:cubicBezTo>
                  <a:pt x="29561" y="2603038"/>
                  <a:pt x="67989" y="2413851"/>
                  <a:pt x="118242" y="2230576"/>
                </a:cubicBezTo>
                <a:cubicBezTo>
                  <a:pt x="174407" y="2041388"/>
                  <a:pt x="248308" y="1852201"/>
                  <a:pt x="342902" y="1668926"/>
                </a:cubicBezTo>
                <a:cubicBezTo>
                  <a:pt x="446364" y="1473826"/>
                  <a:pt x="570518" y="1281683"/>
                  <a:pt x="715365" y="1107276"/>
                </a:cubicBezTo>
                <a:cubicBezTo>
                  <a:pt x="889772" y="897396"/>
                  <a:pt x="1096695" y="705253"/>
                  <a:pt x="1321355" y="545626"/>
                </a:cubicBezTo>
                <a:cubicBezTo>
                  <a:pt x="1715989" y="272931"/>
                  <a:pt x="2162168" y="93350"/>
                  <a:pt x="2628716" y="206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1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5" name="Google Shape;65;p56"/>
          <p:cNvSpPr>
            <a:spLocks noGrp="1"/>
          </p:cNvSpPr>
          <p:nvPr>
            <p:ph type="pic" idx="2"/>
          </p:nvPr>
        </p:nvSpPr>
        <p:spPr>
          <a:xfrm>
            <a:off x="6056270" y="562695"/>
            <a:ext cx="6197600" cy="619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3">
          <p15:clr>
            <a:srgbClr val="FBAE40"/>
          </p15:clr>
        </p15:guide>
        <p15:guide id="2" pos="51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2C66B-20AC-F542-8383-6D63105A1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B0D88-C4DE-024A-8D79-2B497D2A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0FFDF0-9DEA-664D-8B87-A6E6C1F1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F86D3-6B34-684F-8095-AFD51CF9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4386D-D850-964B-AFBE-7A605A33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989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0F6A7-F9A7-6C42-8B3A-91CAA627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A39BC-0ED3-704D-9C51-59FDA421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AF5A3-19EA-6647-8784-A54907C1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EDCFC-8A9F-4D4D-B773-E09154D1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10F38-B72E-6C42-A57A-E59DE1B3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CAB8D-44BB-8E41-98E1-E355BE6C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E5826-5250-3246-BB9F-2C61B73FD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BA93A-E04A-C640-ABE7-34A6844D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784BF-EC49-5149-BC7B-6EA700DD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A880E1-BEF4-D549-82F0-3AE9C44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474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1F538-9D84-544A-BD15-8C1FCE54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10808-1685-B54B-B692-B5A0A3B74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334BFE-15B9-884D-B489-B2440FC4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2ACCB4-E46E-2D41-A2A8-9E65F9E4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C59D0F-103D-3145-8358-E736443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036B37-37FE-7B4B-95F1-0059FD1D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336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9B1C1-DC77-F547-95DC-68045E40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1B1A79-A1A2-F843-81B0-0BA213AC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570B85-CAEE-B049-9C15-756D8504F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2C0A71-509E-8447-A8DD-9A115244B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84C87B-1F23-044A-AB75-AE0A3041F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34AD50-8C8F-A340-B887-6DAA81CD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85CF-A57B-0540-941B-6FE1C6F7C6F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AD7BAE-E992-D646-B630-CFDFE279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F70397-A711-4E43-90E9-0BC342C3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0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351015" y="608573"/>
            <a:ext cx="10852960" cy="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628083" y="1426681"/>
            <a:ext cx="9936328" cy="411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sz="2392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2981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2991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Font typeface="Arial"/>
              <a:buChar char="•"/>
              <a:defRPr sz="1329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792080" y="6134229"/>
            <a:ext cx="2592453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3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815905" y="6134229"/>
            <a:ext cx="3888679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3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03">
          <p15:clr>
            <a:srgbClr val="F26B43"/>
          </p15:clr>
        </p15:guide>
        <p15:guide id="2" pos="3629">
          <p15:clr>
            <a:srgbClr val="F26B43"/>
          </p15:clr>
        </p15:guide>
        <p15:guide id="3" pos="221">
          <p15:clr>
            <a:srgbClr val="F26B43"/>
          </p15:clr>
        </p15:guide>
        <p15:guide id="4" orient="horz" pos="540">
          <p15:clr>
            <a:srgbClr val="F26B43"/>
          </p15:clr>
        </p15:guide>
        <p15:guide id="5" pos="10090">
          <p15:clr>
            <a:srgbClr val="F26B43"/>
          </p15:clr>
        </p15:guide>
        <p15:guide id="6" orient="horz" pos="5496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1317">
          <p15:clr>
            <a:srgbClr val="F26B43"/>
          </p15:clr>
        </p15:guide>
        <p15:guide id="9" orient="horz" pos="181">
          <p15:clr>
            <a:srgbClr val="F26B43"/>
          </p15:clr>
        </p15:guide>
        <p15:guide id="10" pos="264">
          <p15:clr>
            <a:srgbClr val="F26B43"/>
          </p15:clr>
        </p15:guide>
        <p15:guide id="11" pos="70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BA228-6A82-F441-81A3-F89063B6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6B79D8-0278-F440-87F4-0842E584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37926-3D25-5C40-82C2-702AA09C3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E5E2A-0A17-674C-8C2F-323323857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D5DFF3-7AB5-1F4C-8E5B-F7A9ECBDD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845F-5F24-8342-BE1B-D9BF3DABF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4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hyperlink" Target="http://www.vodorod.pro/" TargetMode="Externa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28.pn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"/>
          <p:cNvSpPr txBox="1"/>
          <p:nvPr/>
        </p:nvSpPr>
        <p:spPr>
          <a:xfrm>
            <a:off x="4665298" y="4257717"/>
            <a:ext cx="6249735" cy="18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200" tIns="57600" rIns="115200" bIns="576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Энергетика и транспорт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476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Волков Евгений Витальевич</a:t>
            </a:r>
          </a:p>
          <a:p>
            <a:pPr marL="0" marR="0" lvl="0" indent="0" algn="l" rtl="0">
              <a:spcBef>
                <a:spcPts val="476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Генеральный директор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4" name="Google Shape;294;p4"/>
          <p:cNvSpPr txBox="1"/>
          <p:nvPr/>
        </p:nvSpPr>
        <p:spPr>
          <a:xfrm>
            <a:off x="4665298" y="3180539"/>
            <a:ext cx="599605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Генераторы водорода на основе </a:t>
            </a:r>
            <a:r>
              <a:rPr lang="ru-RU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протонообменных</a:t>
            </a:r>
            <a:r>
              <a:rPr lang="ru-RU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мембран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E6C3BA-8724-50A6-1930-3A44CC90D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84" y="1237900"/>
            <a:ext cx="2617853" cy="923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FBB4F2-9DB2-C148-B532-B5DF904FB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41" y="754044"/>
            <a:ext cx="37719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"/>
          <p:cNvSpPr txBox="1"/>
          <p:nvPr/>
        </p:nvSpPr>
        <p:spPr>
          <a:xfrm>
            <a:off x="9858968" y="4910515"/>
            <a:ext cx="16615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rPr>
              <a:t>10</a:t>
            </a:r>
            <a:endParaRPr dirty="0"/>
          </a:p>
        </p:txBody>
      </p:sp>
      <p:pic>
        <p:nvPicPr>
          <p:cNvPr id="375" name="Google Shape;3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2690" y="5178697"/>
            <a:ext cx="407962" cy="41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409B0-EC7E-DCBE-664A-C74F2BD9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3" t="9197" r="8250" b="8129"/>
          <a:stretch/>
        </p:blipFill>
        <p:spPr>
          <a:xfrm>
            <a:off x="8756185" y="1622429"/>
            <a:ext cx="1879134" cy="184208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869B35-0AB3-35C5-4312-9AD4BAC7A21B}"/>
              </a:ext>
            </a:extLst>
          </p:cNvPr>
          <p:cNvSpPr/>
          <p:nvPr/>
        </p:nvSpPr>
        <p:spPr>
          <a:xfrm>
            <a:off x="3637139" y="2105698"/>
            <a:ext cx="5202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hlinkClick r:id="rId5"/>
              </a:rPr>
              <a:t>www.vodorod.pro</a:t>
            </a:r>
            <a:endParaRPr lang="ru-RU" sz="3000" dirty="0"/>
          </a:p>
          <a:p>
            <a:endParaRPr lang="ru-RU" sz="3000" dirty="0"/>
          </a:p>
          <a:p>
            <a:endParaRPr lang="ru-RU" sz="3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3F4AED-BDC2-E086-6553-A9609E4147D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063" y="1699401"/>
            <a:ext cx="1451729" cy="1734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53593-C3DA-9A75-E799-33AB68FE04E2}"/>
              </a:ext>
            </a:extLst>
          </p:cNvPr>
          <p:cNvSpPr txBox="1"/>
          <p:nvPr/>
        </p:nvSpPr>
        <p:spPr>
          <a:xfrm>
            <a:off x="262263" y="4645788"/>
            <a:ext cx="8576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ООО «</a:t>
            </a:r>
            <a:r>
              <a:rPr lang="ru-RU" alt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Поликом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Генеральный директор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Волков Евгений Витальевич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Моб: 8-903-776-8549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evolkov@vodorod.pro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/>
          </a:p>
        </p:txBody>
      </p:sp>
      <p:sp>
        <p:nvSpPr>
          <p:cNvPr id="11" name="Google Shape;309;p6">
            <a:extLst>
              <a:ext uri="{FF2B5EF4-FFF2-40B4-BE49-F238E27FC236}">
                <a16:creationId xmlns:a16="http://schemas.microsoft.com/office/drawing/2014/main" id="{CE8B1714-BFDA-9746-9A61-C84B4CABEABF}"/>
              </a:ext>
            </a:extLst>
          </p:cNvPr>
          <p:cNvSpPr txBox="1">
            <a:spLocks/>
          </p:cNvSpPr>
          <p:nvPr/>
        </p:nvSpPr>
        <p:spPr>
          <a:xfrm>
            <a:off x="250371" y="980715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Контакты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"/>
          <p:cNvSpPr txBox="1">
            <a:spLocks noGrp="1"/>
          </p:cNvSpPr>
          <p:nvPr>
            <p:ph type="title"/>
          </p:nvPr>
        </p:nvSpPr>
        <p:spPr>
          <a:xfrm>
            <a:off x="224952" y="935433"/>
            <a:ext cx="10953430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bas Neue"/>
              <a:buNone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Решаемая проблема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6DBE3-1E81-E344-ABE3-E57636C89663}"/>
              </a:ext>
            </a:extLst>
          </p:cNvPr>
          <p:cNvSpPr txBox="1"/>
          <p:nvPr/>
        </p:nvSpPr>
        <p:spPr>
          <a:xfrm>
            <a:off x="224951" y="1458686"/>
            <a:ext cx="876943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сверхчистым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99,9998 %</a:t>
            </a:r>
            <a:r>
              <a:rPr lang="en-US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водородом отраслей, важных для технологического суверенитета России: микроэлектроника, порошковая металлургия, электротранспорт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производство водорода в России – в основном устаревшие щелочные электролизеры. Они требуют дорогостоящего трудоемкого обслуживания, громоздки и наносят вред экологии. Получаемый на них водород требует дополнительной доочистки.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Для удовлетворений потребностей высокотехнологичных отраслей требуются простые в обслуживании мобильные и модульные решения, позволяющие эксплуатацию в разных условиях, обеспечивающие получение сверхчистого водорода без вреда экологии.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Правительство РФ направит 1 млрд рублей на создание малых и средних центров проектирования электронных, микроэлектронных и радиоэлектронных изделий в 2022–2023 годах.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Hauss"/>
              </a:rPr>
              <a:t>Целевым показателем по направлению государственной политики № 7 является установление до 2030 года не менее 1000 водородных заправок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CDF919-7A8B-644E-B534-1E2C497335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341" y="831975"/>
            <a:ext cx="1994041" cy="11197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4C9EBF-6AEE-DE44-A4C9-FAB9C7BC8D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335" y="2138453"/>
            <a:ext cx="1984094" cy="13227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05EE9-399F-5E06-87CB-B7DE51A84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120" y="3647929"/>
            <a:ext cx="1963262" cy="1322729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2E82C748-3CB8-F040-B68E-D576C4B3F0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7050" y="3087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633659-2B65-0442-9540-1FCE54EBE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51" y="97053"/>
            <a:ext cx="1963262" cy="69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8C31B-6FB3-814C-A772-6CF263B3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02" y="1242315"/>
            <a:ext cx="3915442" cy="4847318"/>
          </a:xfrm>
          <a:prstGeom prst="rect">
            <a:avLst/>
          </a:prstGeom>
        </p:spPr>
      </p:pic>
      <p:sp>
        <p:nvSpPr>
          <p:cNvPr id="309" name="Google Shape;309;p6"/>
          <p:cNvSpPr txBox="1">
            <a:spLocks noGrp="1"/>
          </p:cNvSpPr>
          <p:nvPr>
            <p:ph type="title"/>
          </p:nvPr>
        </p:nvSpPr>
        <p:spPr>
          <a:xfrm>
            <a:off x="250371" y="980715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bas Neue"/>
              <a:buNone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Предлагаемое решение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B4494-835A-4844-B018-CFEDDA9DFC12}"/>
              </a:ext>
            </a:extLst>
          </p:cNvPr>
          <p:cNvSpPr txBox="1"/>
          <p:nvPr/>
        </p:nvSpPr>
        <p:spPr>
          <a:xfrm>
            <a:off x="250371" y="1503915"/>
            <a:ext cx="63433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Экологически чистые генераторы водорода на основе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протонообменной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мембраны, с минимальными затратами на обслуживание и легко адаптирующиеся под потребности клиентов</a:t>
            </a:r>
          </a:p>
          <a:p>
            <a:endParaRPr lang="ru-RU" dirty="0"/>
          </a:p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преимущества: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Конструкция платформы рассчитана на максимальную производительность по водороду 100 м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/час. Широкий диапазон модернизации.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Полностью автоматизированный рабочий цикл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Сверхчистый водород, точка росы -80°С. Остальные примеси – менее 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ppm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Безопасность – соответствует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 27734-1:2008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Все комплектующие доступны на Российском рынке.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Все средства измерений внесены в РСИ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Размещается в любом отапливаемом вентилируемом помещении, используется стандартная водопроводная вода</a:t>
            </a:r>
          </a:p>
          <a:p>
            <a:pPr marL="342900" indent="-342900">
              <a:buFont typeface="Arial"/>
              <a:buAutoNum type="arabicPeriod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E66FA9-C206-E94D-A3A0-88CE563EC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1" y="97053"/>
            <a:ext cx="1963262" cy="690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4EB55-FE87-FB46-A135-6CEF9BBBB3AC}"/>
              </a:ext>
            </a:extLst>
          </p:cNvPr>
          <p:cNvSpPr txBox="1"/>
          <p:nvPr/>
        </p:nvSpPr>
        <p:spPr>
          <a:xfrm>
            <a:off x="250371" y="1580115"/>
            <a:ext cx="820464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</a:rPr>
              <a:t>В основе нашего решения: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Бесщелочная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технология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Универсальная платформа для генераторов водорода производительностью 2 - 100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/ч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Высокая степень локализации комплектующих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Автоматическая работа при 0-100% производительности 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Собственное программное обеспечение</a:t>
            </a:r>
          </a:p>
          <a:p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b="1" dirty="0">
                <a:latin typeface="Calibri" panose="020F0502020204030204" pitchFamily="34" charset="0"/>
              </a:rPr>
              <a:t>Текущий статус:</a:t>
            </a:r>
          </a:p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Готовые решения: 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генераторы водорода Серия А (2-10 м</a:t>
            </a:r>
            <a:r>
              <a:rPr lang="ru-RU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/ч), Серия В (7-30 м</a:t>
            </a:r>
            <a:r>
              <a:rPr lang="ru-RU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/ч), Серия С (20-100 м</a:t>
            </a:r>
            <a:r>
              <a:rPr lang="ru-RU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/ч)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Опыт успешной разработки и эксплуатации: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Первая водородная заправка в России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(Центр компетенций НТИ «Новые и мобильные источники энергии» ФЦ ПХФ и МХ РАН) – установка А6 на 6 Нм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/ч, давление – 40 атм.</a:t>
            </a:r>
            <a:endParaRPr lang="ru-RU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Кольская АЭС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– установка А10 на 10 Нм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/ч, в контейнерном исполнении, давление – 10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атм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(адаптировано под потребности Заказчика).</a:t>
            </a:r>
            <a:endParaRPr lang="ru-RU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ГК Росатом РФЯЦ ВНИИТФ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– установка А6м на 6 Нм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/ч, давление – 35 атм.</a:t>
            </a:r>
            <a:r>
              <a:rPr lang="ru-RU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dirty="0">
              <a:latin typeface="Calibri" panose="020F0502020204030204" pitchFamily="34" charset="0"/>
            </a:endParaRPr>
          </a:p>
          <a:p>
            <a:endParaRPr lang="ru-RU" sz="1800" b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7" name="Google Shape;309;p6">
            <a:extLst>
              <a:ext uri="{FF2B5EF4-FFF2-40B4-BE49-F238E27FC236}">
                <a16:creationId xmlns:a16="http://schemas.microsoft.com/office/drawing/2014/main" id="{B7A7D79D-C223-4647-A130-983E0C212510}"/>
              </a:ext>
            </a:extLst>
          </p:cNvPr>
          <p:cNvSpPr txBox="1">
            <a:spLocks/>
          </p:cNvSpPr>
          <p:nvPr/>
        </p:nvSpPr>
        <p:spPr>
          <a:xfrm>
            <a:off x="250371" y="980715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Суть технологии и степень готовности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F6FEEB-E9BE-394F-BCF0-8A36DFB19F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458" y="980715"/>
            <a:ext cx="1902987" cy="14272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5D86828-996D-EB4E-9D0A-3EECFD1D9A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05130" y="2482906"/>
            <a:ext cx="1275642" cy="19029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4A1686F-E83F-3240-8EFB-D77A896F05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457" y="4351264"/>
            <a:ext cx="1908404" cy="15046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F759E-EDE3-354C-BBE5-0184FC46F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51" y="97053"/>
            <a:ext cx="1963262" cy="690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"/>
          <p:cNvSpPr txBox="1"/>
          <p:nvPr/>
        </p:nvSpPr>
        <p:spPr>
          <a:xfrm>
            <a:off x="214361" y="1541962"/>
            <a:ext cx="104409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84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Поставлено 3 установки</a:t>
            </a:r>
          </a:p>
          <a:p>
            <a:pPr marL="22784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работе – 3 проекта (заправка, разложение 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baseline="-25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O, </a:t>
            </a: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сверхчистый Н</a:t>
            </a:r>
            <a:r>
              <a:rPr lang="ru-RU" sz="1800" baseline="-25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микроэлектроники) </a:t>
            </a:r>
          </a:p>
          <a:p>
            <a:pPr marL="22784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Большое количество запросов от потенциальных заказчиков!</a:t>
            </a:r>
          </a:p>
          <a:p>
            <a:pPr marL="22784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40 упоминаний в прессе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F23989-0D6F-88C6-A370-FF7DCBABD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3011308"/>
            <a:ext cx="3069043" cy="2301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591B8A-595E-6593-BF0D-606E6EAE6F8E}"/>
              </a:ext>
            </a:extLst>
          </p:cNvPr>
          <p:cNvSpPr txBox="1"/>
          <p:nvPr/>
        </p:nvSpPr>
        <p:spPr>
          <a:xfrm>
            <a:off x="611368" y="5313090"/>
            <a:ext cx="2567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Первый генератор </a:t>
            </a:r>
            <a:r>
              <a:rPr lang="ru-RU" alt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водорода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на первой заправке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3CD3BC1-68ED-74E9-F630-246580D84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20021" y="2452687"/>
            <a:ext cx="2265326" cy="3379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197D9-B531-9EF3-F8AB-BC97573BDBB4}"/>
              </a:ext>
            </a:extLst>
          </p:cNvPr>
          <p:cNvSpPr txBox="1"/>
          <p:nvPr/>
        </p:nvSpPr>
        <p:spPr>
          <a:xfrm>
            <a:off x="4005290" y="5303433"/>
            <a:ext cx="2567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Контейнерное исполнение для </a:t>
            </a:r>
            <a:r>
              <a:rPr lang="ru-RU" alt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Кольской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АЭС</a:t>
            </a:r>
          </a:p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CADFB-B45C-3AE6-18A6-F509F6AF2BD9}"/>
              </a:ext>
            </a:extLst>
          </p:cNvPr>
          <p:cNvSpPr txBox="1"/>
          <p:nvPr/>
        </p:nvSpPr>
        <p:spPr>
          <a:xfrm>
            <a:off x="7578985" y="5313090"/>
            <a:ext cx="2567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Установка </a:t>
            </a:r>
            <a:r>
              <a:rPr lang="ru-RU" alt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предприятия Росатома</a:t>
            </a:r>
          </a:p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31120F-7C2A-DF48-BA3A-EA15357B3EA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744" y="3006279"/>
            <a:ext cx="2837510" cy="2237124"/>
          </a:xfrm>
          <a:prstGeom prst="rect">
            <a:avLst/>
          </a:prstGeom>
        </p:spPr>
      </p:pic>
      <p:sp>
        <p:nvSpPr>
          <p:cNvPr id="12" name="Google Shape;309;p6">
            <a:extLst>
              <a:ext uri="{FF2B5EF4-FFF2-40B4-BE49-F238E27FC236}">
                <a16:creationId xmlns:a16="http://schemas.microsoft.com/office/drawing/2014/main" id="{D671A335-326C-F041-A0C5-41321E121B3F}"/>
              </a:ext>
            </a:extLst>
          </p:cNvPr>
          <p:cNvSpPr txBox="1">
            <a:spLocks/>
          </p:cNvSpPr>
          <p:nvPr/>
        </p:nvSpPr>
        <p:spPr>
          <a:xfrm>
            <a:off x="250371" y="980715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Востребованность технологии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097D51-1196-0941-B739-FC6E54920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61" y="112578"/>
            <a:ext cx="1963262" cy="690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9;p6">
            <a:extLst>
              <a:ext uri="{FF2B5EF4-FFF2-40B4-BE49-F238E27FC236}">
                <a16:creationId xmlns:a16="http://schemas.microsoft.com/office/drawing/2014/main" id="{D62D1E91-46CD-5948-8FC2-67D6A35E84E1}"/>
              </a:ext>
            </a:extLst>
          </p:cNvPr>
          <p:cNvSpPr txBox="1">
            <a:spLocks/>
          </p:cNvSpPr>
          <p:nvPr/>
        </p:nvSpPr>
        <p:spPr>
          <a:xfrm>
            <a:off x="250371" y="980715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Аналоги и конкуренты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9C71C82-EBC6-374F-B056-64D2122B5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49312"/>
              </p:ext>
            </p:extLst>
          </p:nvPr>
        </p:nvGraphicFramePr>
        <p:xfrm>
          <a:off x="197493" y="1594166"/>
          <a:ext cx="10980902" cy="3142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041">
                  <a:extLst>
                    <a:ext uri="{9D8B030D-6E8A-4147-A177-3AD203B41FA5}">
                      <a16:colId xmlns:a16="http://schemas.microsoft.com/office/drawing/2014/main" val="3904389688"/>
                    </a:ext>
                  </a:extLst>
                </a:gridCol>
                <a:gridCol w="1073791">
                  <a:extLst>
                    <a:ext uri="{9D8B030D-6E8A-4147-A177-3AD203B41FA5}">
                      <a16:colId xmlns:a16="http://schemas.microsoft.com/office/drawing/2014/main" val="1452634971"/>
                    </a:ext>
                  </a:extLst>
                </a:gridCol>
                <a:gridCol w="902410">
                  <a:extLst>
                    <a:ext uri="{9D8B030D-6E8A-4147-A177-3AD203B41FA5}">
                      <a16:colId xmlns:a16="http://schemas.microsoft.com/office/drawing/2014/main" val="1627791966"/>
                    </a:ext>
                  </a:extLst>
                </a:gridCol>
                <a:gridCol w="992463">
                  <a:extLst>
                    <a:ext uri="{9D8B030D-6E8A-4147-A177-3AD203B41FA5}">
                      <a16:colId xmlns:a16="http://schemas.microsoft.com/office/drawing/2014/main" val="2286125676"/>
                    </a:ext>
                  </a:extLst>
                </a:gridCol>
                <a:gridCol w="1250998">
                  <a:extLst>
                    <a:ext uri="{9D8B030D-6E8A-4147-A177-3AD203B41FA5}">
                      <a16:colId xmlns:a16="http://schemas.microsoft.com/office/drawing/2014/main" val="1630996897"/>
                    </a:ext>
                  </a:extLst>
                </a:gridCol>
                <a:gridCol w="1267204">
                  <a:extLst>
                    <a:ext uri="{9D8B030D-6E8A-4147-A177-3AD203B41FA5}">
                      <a16:colId xmlns:a16="http://schemas.microsoft.com/office/drawing/2014/main" val="1489000301"/>
                    </a:ext>
                  </a:extLst>
                </a:gridCol>
                <a:gridCol w="708816">
                  <a:extLst>
                    <a:ext uri="{9D8B030D-6E8A-4147-A177-3AD203B41FA5}">
                      <a16:colId xmlns:a16="http://schemas.microsoft.com/office/drawing/2014/main" val="884741714"/>
                    </a:ext>
                  </a:extLst>
                </a:gridCol>
                <a:gridCol w="1144746">
                  <a:extLst>
                    <a:ext uri="{9D8B030D-6E8A-4147-A177-3AD203B41FA5}">
                      <a16:colId xmlns:a16="http://schemas.microsoft.com/office/drawing/2014/main" val="1449593939"/>
                    </a:ext>
                  </a:extLst>
                </a:gridCol>
                <a:gridCol w="1044433">
                  <a:extLst>
                    <a:ext uri="{9D8B030D-6E8A-4147-A177-3AD203B41FA5}">
                      <a16:colId xmlns:a16="http://schemas.microsoft.com/office/drawing/2014/main" val="216488839"/>
                    </a:ext>
                  </a:extLst>
                </a:gridCol>
              </a:tblGrid>
              <a:tr h="156216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Hydrogenics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Бельгия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Teledyne 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США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Due 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Италия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NEL 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США/Норвегия)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Китайские производители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ИФТИ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Химэнерго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Поликом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292674"/>
                  </a:ext>
                </a:extLst>
              </a:tr>
              <a:tr h="244794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Щелочь/РЕМ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Щелочь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Щелочь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Щелочь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Щелочь/РЕМ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Щелочь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Щелочь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РЕМ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55267"/>
                  </a:ext>
                </a:extLst>
              </a:tr>
              <a:tr h="301307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Производительность, м</a:t>
                      </a:r>
                      <a:r>
                        <a:rPr lang="ru-RU" sz="1200" b="1" i="0" u="none" strike="noStrike" cap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  <a:r>
                        <a:rPr lang="ru-RU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/ч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15-60 м</a:t>
                      </a:r>
                      <a:r>
                        <a:rPr lang="ru-RU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3 -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</a:t>
                      </a:r>
                      <a:r>
                        <a:rPr lang="ru-RU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1-43 м</a:t>
                      </a:r>
                      <a:r>
                        <a:rPr lang="ru-RU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1-400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</a:t>
                      </a:r>
                      <a:r>
                        <a:rPr lang="ru-RU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– 100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ru-RU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4-20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ru-RU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4-20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ru-RU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2-100 м</a:t>
                      </a:r>
                      <a:r>
                        <a:rPr lang="ru-RU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41001"/>
                  </a:ext>
                </a:extLst>
              </a:tr>
              <a:tr h="24081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Давление,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атм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10518"/>
                  </a:ext>
                </a:extLst>
              </a:tr>
              <a:tr h="33992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Чистота водорода, %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99,9995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98-99,9995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99,9998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34195"/>
                  </a:ext>
                </a:extLst>
              </a:tr>
              <a:tr h="377787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 поставки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поставляется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поставляется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мес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по параллельному импорту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Не поставляется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мес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28630"/>
                  </a:ext>
                </a:extLst>
              </a:tr>
              <a:tr h="22538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Техническое обслуживание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НЕТ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НЕТ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Кустарно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Кустарно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ДА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409235"/>
                  </a:ext>
                </a:extLst>
              </a:tr>
              <a:tr h="24081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Срочный ремонт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6684"/>
                  </a:ext>
                </a:extLst>
              </a:tr>
              <a:tr h="421429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Настройка/обучение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частном порядке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частном порядке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47364"/>
                  </a:ext>
                </a:extLst>
              </a:tr>
              <a:tr h="24081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Доступность запчастей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6175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6135BF-2EC5-DF4C-B593-9D472F73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1" y="112578"/>
            <a:ext cx="1963262" cy="690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"/>
          <p:cNvSpPr txBox="1"/>
          <p:nvPr/>
        </p:nvSpPr>
        <p:spPr>
          <a:xfrm>
            <a:off x="272886" y="4957858"/>
            <a:ext cx="10428025" cy="1692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892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ru-RU" sz="1800" b="1" dirty="0">
                <a:latin typeface="Calibri" panose="020F0502020204030204" pitchFamily="34" charset="0"/>
              </a:rPr>
              <a:t>Дополнительно: </a:t>
            </a:r>
          </a:p>
          <a:p>
            <a:pPr marL="24892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ru-RU" sz="1600" dirty="0">
                <a:latin typeface="Calibri" panose="020F0502020204030204" pitchFamily="34" charset="0"/>
              </a:rPr>
              <a:t>НИОКР, разработка индивидуальных решений под потребности заказчика, создание заправочной инфраструктуры для электротранспорта</a:t>
            </a:r>
          </a:p>
          <a:p>
            <a:pPr marL="24892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ru-RU" sz="2000" dirty="0"/>
          </a:p>
        </p:txBody>
      </p:sp>
      <p:sp>
        <p:nvSpPr>
          <p:cNvPr id="23" name="Google Shape;309;p6">
            <a:extLst>
              <a:ext uri="{FF2B5EF4-FFF2-40B4-BE49-F238E27FC236}">
                <a16:creationId xmlns:a16="http://schemas.microsoft.com/office/drawing/2014/main" id="{F4674ABD-275E-B244-A7DF-1EB88931DC08}"/>
              </a:ext>
            </a:extLst>
          </p:cNvPr>
          <p:cNvSpPr txBox="1">
            <a:spLocks/>
          </p:cNvSpPr>
          <p:nvPr/>
        </p:nvSpPr>
        <p:spPr>
          <a:xfrm>
            <a:off x="202243" y="812206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Предложение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30C31-E375-2444-90A0-4A3741824396}"/>
              </a:ext>
            </a:extLst>
          </p:cNvPr>
          <p:cNvSpPr txBox="1"/>
          <p:nvPr/>
        </p:nvSpPr>
        <p:spPr>
          <a:xfrm>
            <a:off x="178037" y="2415201"/>
            <a:ext cx="10802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latin typeface="Calibri" panose="020F0502020204030204" pitchFamily="34" charset="0"/>
              </a:rPr>
              <a:t>Основное направление сотрудничества: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Calibri" panose="020F0502020204030204" pitchFamily="34" charset="0"/>
              </a:rPr>
              <a:t>Поставка </a:t>
            </a:r>
            <a:r>
              <a:rPr lang="ru-RU" sz="1600" u="sng" dirty="0">
                <a:latin typeface="Calibri" panose="020F0502020204030204" pitchFamily="34" charset="0"/>
              </a:rPr>
              <a:t>базового комплекта генератора</a:t>
            </a:r>
            <a:r>
              <a:rPr lang="ru-RU" sz="1600" dirty="0">
                <a:latin typeface="Calibri" panose="020F0502020204030204" pitchFamily="34" charset="0"/>
              </a:rPr>
              <a:t> водорода (электролизер) серии А: установка на стандартной платформе производительностью от 2 до 10 Нм</a:t>
            </a:r>
            <a:r>
              <a:rPr lang="ru-RU" sz="1600" baseline="30000" dirty="0">
                <a:latin typeface="Calibri" panose="020F0502020204030204" pitchFamily="34" charset="0"/>
              </a:rPr>
              <a:t>3</a:t>
            </a:r>
            <a:r>
              <a:rPr lang="ru-RU" sz="1600" dirty="0">
                <a:latin typeface="Calibri" panose="020F0502020204030204" pitchFamily="34" charset="0"/>
              </a:rPr>
              <a:t>/ч по водороду в зависимости от комплектации.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Calibri" panose="020F0502020204030204" pitchFamily="34" charset="0"/>
              </a:rPr>
              <a:t>Разработка и поставка генератора водорода (электролизера) </a:t>
            </a:r>
            <a:r>
              <a:rPr lang="ru-RU" sz="1600" u="sng" dirty="0">
                <a:latin typeface="Calibri" panose="020F0502020204030204" pitchFamily="34" charset="0"/>
              </a:rPr>
              <a:t>по ТЗ заказчика</a:t>
            </a:r>
            <a:r>
              <a:rPr lang="ru-RU" sz="1600" dirty="0">
                <a:latin typeface="Calibri" panose="020F0502020204030204" pitchFamily="34" charset="0"/>
              </a:rPr>
              <a:t> производительностью от 10 до 100 Нм</a:t>
            </a:r>
            <a:r>
              <a:rPr lang="ru-RU" sz="1600" baseline="30000" dirty="0">
                <a:latin typeface="Calibri" panose="020F0502020204030204" pitchFamily="34" charset="0"/>
              </a:rPr>
              <a:t>3</a:t>
            </a:r>
            <a:r>
              <a:rPr lang="ru-RU" sz="1600" dirty="0">
                <a:latin typeface="Calibri" panose="020F0502020204030204" pitchFamily="34" charset="0"/>
              </a:rPr>
              <a:t>/ч  по водороду. Возможно контейнерное исполнение.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46281B-AF2B-1D45-8FF2-B900E14FB4A9}"/>
              </a:ext>
            </a:extLst>
          </p:cNvPr>
          <p:cNvSpPr/>
          <p:nvPr/>
        </p:nvSpPr>
        <p:spPr>
          <a:xfrm>
            <a:off x="2054342" y="4072342"/>
            <a:ext cx="1234096" cy="718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Техническое задание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47B938B-8903-8F48-87F7-4747886DCD0F}"/>
              </a:ext>
            </a:extLst>
          </p:cNvPr>
          <p:cNvSpPr/>
          <p:nvPr/>
        </p:nvSpPr>
        <p:spPr>
          <a:xfrm>
            <a:off x="3552276" y="4060647"/>
            <a:ext cx="1387062" cy="718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Согласование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E6A790F-4F89-DA43-B712-EB4AB5A71A67}"/>
              </a:ext>
            </a:extLst>
          </p:cNvPr>
          <p:cNvSpPr/>
          <p:nvPr/>
        </p:nvSpPr>
        <p:spPr>
          <a:xfrm>
            <a:off x="5219156" y="4060648"/>
            <a:ext cx="1387062" cy="718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Производство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DA384F3-EA2F-994C-83F5-6FA1CCD1614F}"/>
              </a:ext>
            </a:extLst>
          </p:cNvPr>
          <p:cNvSpPr/>
          <p:nvPr/>
        </p:nvSpPr>
        <p:spPr>
          <a:xfrm>
            <a:off x="6882790" y="4060647"/>
            <a:ext cx="977915" cy="718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Доставка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2924FDD-C00A-824C-B988-0AE436137925}"/>
              </a:ext>
            </a:extLst>
          </p:cNvPr>
          <p:cNvSpPr/>
          <p:nvPr/>
        </p:nvSpPr>
        <p:spPr>
          <a:xfrm>
            <a:off x="8051969" y="4060648"/>
            <a:ext cx="1387062" cy="718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Наладка и обучение персонала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DAB5C1F-141D-FD46-8D39-72EB0D2BFA37}"/>
              </a:ext>
            </a:extLst>
          </p:cNvPr>
          <p:cNvSpPr/>
          <p:nvPr/>
        </p:nvSpPr>
        <p:spPr>
          <a:xfrm>
            <a:off x="9702869" y="4060648"/>
            <a:ext cx="1387062" cy="718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Техническая поддержка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DEAC5ED-1BF5-B544-A856-1294D512FD78}"/>
              </a:ext>
            </a:extLst>
          </p:cNvPr>
          <p:cNvSpPr/>
          <p:nvPr/>
        </p:nvSpPr>
        <p:spPr>
          <a:xfrm>
            <a:off x="411813" y="4072342"/>
            <a:ext cx="1387062" cy="718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Потребности клиента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77E21F73-62FA-B94D-B58E-ED832F1C09D3}"/>
              </a:ext>
            </a:extLst>
          </p:cNvPr>
          <p:cNvSpPr/>
          <p:nvPr/>
        </p:nvSpPr>
        <p:spPr>
          <a:xfrm>
            <a:off x="1655208" y="4274607"/>
            <a:ext cx="423485" cy="399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>
            <a:extLst>
              <a:ext uri="{FF2B5EF4-FFF2-40B4-BE49-F238E27FC236}">
                <a16:creationId xmlns:a16="http://schemas.microsoft.com/office/drawing/2014/main" id="{97EC0A7A-D24F-0A4F-8E97-078EFD72A392}"/>
              </a:ext>
            </a:extLst>
          </p:cNvPr>
          <p:cNvSpPr/>
          <p:nvPr/>
        </p:nvSpPr>
        <p:spPr>
          <a:xfrm>
            <a:off x="3208615" y="4232036"/>
            <a:ext cx="423485" cy="399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>
            <a:extLst>
              <a:ext uri="{FF2B5EF4-FFF2-40B4-BE49-F238E27FC236}">
                <a16:creationId xmlns:a16="http://schemas.microsoft.com/office/drawing/2014/main" id="{A6F1A55E-85D7-4C44-BD5E-EE36712ADB6D}"/>
              </a:ext>
            </a:extLst>
          </p:cNvPr>
          <p:cNvSpPr/>
          <p:nvPr/>
        </p:nvSpPr>
        <p:spPr>
          <a:xfrm>
            <a:off x="4888059" y="4220341"/>
            <a:ext cx="423485" cy="399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>
            <a:extLst>
              <a:ext uri="{FF2B5EF4-FFF2-40B4-BE49-F238E27FC236}">
                <a16:creationId xmlns:a16="http://schemas.microsoft.com/office/drawing/2014/main" id="{812FF2BA-23E4-A146-9105-06A4C2C2C2B5}"/>
              </a:ext>
            </a:extLst>
          </p:cNvPr>
          <p:cNvSpPr/>
          <p:nvPr/>
        </p:nvSpPr>
        <p:spPr>
          <a:xfrm>
            <a:off x="6509039" y="4219820"/>
            <a:ext cx="423485" cy="399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>
            <a:extLst>
              <a:ext uri="{FF2B5EF4-FFF2-40B4-BE49-F238E27FC236}">
                <a16:creationId xmlns:a16="http://schemas.microsoft.com/office/drawing/2014/main" id="{4EBABE6B-F14D-2245-85D9-9F21CC4A1E8A}"/>
              </a:ext>
            </a:extLst>
          </p:cNvPr>
          <p:cNvSpPr/>
          <p:nvPr/>
        </p:nvSpPr>
        <p:spPr>
          <a:xfrm>
            <a:off x="7777864" y="4220340"/>
            <a:ext cx="423485" cy="399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>
            <a:extLst>
              <a:ext uri="{FF2B5EF4-FFF2-40B4-BE49-F238E27FC236}">
                <a16:creationId xmlns:a16="http://schemas.microsoft.com/office/drawing/2014/main" id="{BF70BF70-C9AA-304E-8D2D-1117C6C991DE}"/>
              </a:ext>
            </a:extLst>
          </p:cNvPr>
          <p:cNvSpPr/>
          <p:nvPr/>
        </p:nvSpPr>
        <p:spPr>
          <a:xfrm>
            <a:off x="9398844" y="4261041"/>
            <a:ext cx="423485" cy="399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A295B7-F2C8-4D54-9778-650893B2C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1581386"/>
            <a:ext cx="1908299" cy="7763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9D6247-003B-C17D-A84C-2B9CBB2FA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88" y="1503915"/>
            <a:ext cx="1492913" cy="9004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9077CC-ECA4-1329-2774-0DED951FB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578" y="1084992"/>
            <a:ext cx="1825938" cy="5897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4B2D6F-2F35-494D-B1FB-C82385620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777" y="1801241"/>
            <a:ext cx="1928048" cy="6731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2970C6-572A-0D12-8176-59B8B10C0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640" y="990536"/>
            <a:ext cx="1581150" cy="7715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370BF6-2923-BE8C-69A4-D42E97308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134" y="1755532"/>
            <a:ext cx="1565730" cy="7188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E166FE-BFC8-2E57-4BAF-1877298E97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1747" y="1083975"/>
            <a:ext cx="1875206" cy="551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6C9E296-B518-6E4F-8FEC-75D49DFE32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417" y="1801241"/>
            <a:ext cx="1744912" cy="6107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EBCBD5-200C-A20C-9F25-7DE835A61C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9543" y="914084"/>
            <a:ext cx="1547470" cy="8930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8314F07-DA06-CC49-90C6-EC607E0C90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61" y="112578"/>
            <a:ext cx="1963262" cy="690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577675-50A6-5D4D-BAE9-682B1095F444}"/>
              </a:ext>
            </a:extLst>
          </p:cNvPr>
          <p:cNvSpPr/>
          <p:nvPr/>
        </p:nvSpPr>
        <p:spPr>
          <a:xfrm>
            <a:off x="330719" y="1660760"/>
            <a:ext cx="3553697" cy="1145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Разработка и согласование технического задания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 месяц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FD8E08-05C7-344A-A9E1-0EDFF1A446A7}"/>
              </a:ext>
            </a:extLst>
          </p:cNvPr>
          <p:cNvSpPr/>
          <p:nvPr/>
        </p:nvSpPr>
        <p:spPr>
          <a:xfrm>
            <a:off x="4167628" y="1649065"/>
            <a:ext cx="3378709" cy="1157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Производство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4 месяца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C4F9B3-563D-AF4C-AB17-1A5B76F3D1FA}"/>
              </a:ext>
            </a:extLst>
          </p:cNvPr>
          <p:cNvSpPr/>
          <p:nvPr/>
        </p:nvSpPr>
        <p:spPr>
          <a:xfrm>
            <a:off x="7801295" y="1660760"/>
            <a:ext cx="3133194" cy="1157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Наладка и обучение персонала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2 недели</a:t>
            </a:r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DF355B22-3539-B741-889A-B6A3D380AE4B}"/>
              </a:ext>
            </a:extLst>
          </p:cNvPr>
          <p:cNvSpPr/>
          <p:nvPr/>
        </p:nvSpPr>
        <p:spPr>
          <a:xfrm>
            <a:off x="3814649" y="2042223"/>
            <a:ext cx="423485" cy="399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B08AFBCB-4AD2-7E4B-8136-2CD51FF5A555}"/>
              </a:ext>
            </a:extLst>
          </p:cNvPr>
          <p:cNvSpPr/>
          <p:nvPr/>
        </p:nvSpPr>
        <p:spPr>
          <a:xfrm>
            <a:off x="7438852" y="2065698"/>
            <a:ext cx="423485" cy="399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Google Shape;309;p6">
            <a:extLst>
              <a:ext uri="{FF2B5EF4-FFF2-40B4-BE49-F238E27FC236}">
                <a16:creationId xmlns:a16="http://schemas.microsoft.com/office/drawing/2014/main" id="{915411EA-4C7E-CF49-AD5D-0F9C061E61E0}"/>
              </a:ext>
            </a:extLst>
          </p:cNvPr>
          <p:cNvSpPr txBox="1">
            <a:spLocks/>
          </p:cNvSpPr>
          <p:nvPr/>
        </p:nvSpPr>
        <p:spPr>
          <a:xfrm>
            <a:off x="250371" y="980715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Дорожная карта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42F9729-162C-7849-85B9-2FD93E9E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102" y="3011783"/>
            <a:ext cx="2541380" cy="24608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61326B-869D-9546-9A1D-444FF8BBB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864" y="3011783"/>
            <a:ext cx="3390435" cy="24608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06C4E7-34EA-E449-BAA0-1510CE6871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65" y="3011783"/>
            <a:ext cx="3787530" cy="24608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9AF09D-701A-C744-A8A4-15655BEA5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61" y="112578"/>
            <a:ext cx="1963262" cy="690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"/>
          <p:cNvSpPr txBox="1"/>
          <p:nvPr/>
        </p:nvSpPr>
        <p:spPr>
          <a:xfrm>
            <a:off x="9734657" y="4964113"/>
            <a:ext cx="160779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rPr>
              <a:t>  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52A99-F575-6A4A-B50A-DF60CE35CBAC}"/>
              </a:ext>
            </a:extLst>
          </p:cNvPr>
          <p:cNvSpPr txBox="1"/>
          <p:nvPr/>
        </p:nvSpPr>
        <p:spPr>
          <a:xfrm>
            <a:off x="6777907" y="1348959"/>
            <a:ext cx="4308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ООО «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Поликом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» входит в консорциум Центра Компетенций Научно-технологической инициативы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«Новые и мобильные источники энергии»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ФИЦ ПХФ И МХ РАН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Член Московской Торгово-Промышленной Палаты</a:t>
            </a:r>
          </a:p>
        </p:txBody>
      </p:sp>
      <p:sp>
        <p:nvSpPr>
          <p:cNvPr id="11" name="Google Shape;309;p6">
            <a:extLst>
              <a:ext uri="{FF2B5EF4-FFF2-40B4-BE49-F238E27FC236}">
                <a16:creationId xmlns:a16="http://schemas.microsoft.com/office/drawing/2014/main" id="{C9E84DFC-02C6-8F43-9795-11DF6966E726}"/>
              </a:ext>
            </a:extLst>
          </p:cNvPr>
          <p:cNvSpPr txBox="1">
            <a:spLocks/>
          </p:cNvSpPr>
          <p:nvPr/>
        </p:nvSpPr>
        <p:spPr>
          <a:xfrm>
            <a:off x="250371" y="980715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Команда проекта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F03334-9E58-0849-8E62-2029390627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31" y="1558349"/>
            <a:ext cx="2009021" cy="15067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CD32DE-E9AB-F54F-8628-A972CDE0BF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634" y="1514864"/>
            <a:ext cx="2344808" cy="1558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3AE73-9C31-B24B-A60F-59BF3C7E05B5}"/>
              </a:ext>
            </a:extLst>
          </p:cNvPr>
          <p:cNvSpPr txBox="1"/>
          <p:nvPr/>
        </p:nvSpPr>
        <p:spPr>
          <a:xfrm>
            <a:off x="3076162" y="3253723"/>
            <a:ext cx="2881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Генеральный директор, главный конструктор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Волков Евгений </a:t>
            </a:r>
          </a:p>
          <a:p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к.ф-м.н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04C99C-8A99-8A42-BCFD-9AA1F4C681A1}"/>
              </a:ext>
            </a:extLst>
          </p:cNvPr>
          <p:cNvSpPr txBox="1"/>
          <p:nvPr/>
        </p:nvSpPr>
        <p:spPr>
          <a:xfrm>
            <a:off x="250371" y="3134064"/>
            <a:ext cx="246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Коммерческий директор</a:t>
            </a:r>
          </a:p>
          <a:p>
            <a:pPr algn="ctr"/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Чикин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Александр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к.х.н.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ED943-BF32-7C4B-9852-DA93A5381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61" y="112578"/>
            <a:ext cx="1963262" cy="6907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DAE9D4-283B-A74A-9836-7993C49C9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90" y="3490370"/>
            <a:ext cx="2755900" cy="622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Tech 2021 - 16x9">
  <a:themeElements>
    <a:clrScheme name="Build up 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5E8C"/>
      </a:accent1>
      <a:accent2>
        <a:srgbClr val="51657E"/>
      </a:accent2>
      <a:accent3>
        <a:srgbClr val="E28772"/>
      </a:accent3>
      <a:accent4>
        <a:srgbClr val="4CC9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9588</TotalTime>
  <Words>803</Words>
  <Application>Microsoft Macintosh PowerPoint</Application>
  <PresentationFormat>Произвольный</PresentationFormat>
  <Paragraphs>187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Hauss</vt:lpstr>
      <vt:lpstr>Raleway</vt:lpstr>
      <vt:lpstr>Calibri</vt:lpstr>
      <vt:lpstr>Arial</vt:lpstr>
      <vt:lpstr>Calibri Light</vt:lpstr>
      <vt:lpstr>Bebas Neue</vt:lpstr>
      <vt:lpstr>Helvetica Neue</vt:lpstr>
      <vt:lpstr>Raleway Medium</vt:lpstr>
      <vt:lpstr>GreenTech 2021 - 16x9</vt:lpstr>
      <vt:lpstr>Тема Office</vt:lpstr>
      <vt:lpstr>Презентация PowerPoint</vt:lpstr>
      <vt:lpstr>Решаемая проблема</vt:lpstr>
      <vt:lpstr>Предлагаемое решение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 Леонид</dc:creator>
  <cp:lastModifiedBy>Microsoft Office User</cp:lastModifiedBy>
  <cp:revision>53</cp:revision>
  <dcterms:created xsi:type="dcterms:W3CDTF">2020-12-15T17:43:52Z</dcterms:created>
  <dcterms:modified xsi:type="dcterms:W3CDTF">2024-03-22T09:14:25Z</dcterms:modified>
</cp:coreProperties>
</file>