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9"/>
  </p:notesMasterIdLst>
  <p:sldIdLst>
    <p:sldId id="494" r:id="rId2"/>
    <p:sldId id="448" r:id="rId3"/>
    <p:sldId id="451" r:id="rId4"/>
    <p:sldId id="507" r:id="rId5"/>
    <p:sldId id="508" r:id="rId6"/>
    <p:sldId id="505" r:id="rId7"/>
    <p:sldId id="498" r:id="rId8"/>
    <p:sldId id="454" r:id="rId9"/>
    <p:sldId id="456" r:id="rId10"/>
    <p:sldId id="506" r:id="rId11"/>
    <p:sldId id="490" r:id="rId12"/>
    <p:sldId id="491" r:id="rId13"/>
    <p:sldId id="492" r:id="rId14"/>
    <p:sldId id="500" r:id="rId15"/>
    <p:sldId id="501" r:id="rId16"/>
    <p:sldId id="503" r:id="rId17"/>
    <p:sldId id="504" r:id="rId18"/>
  </p:sldIdLst>
  <p:sldSz cx="12192000" cy="6858000"/>
  <p:notesSz cx="10234613" cy="7104063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опаз (русский)" id="{4E1B8523-5E4E-42FB-84B3-DF29969D536D}">
          <p14:sldIdLst>
            <p14:sldId id="494"/>
            <p14:sldId id="448"/>
            <p14:sldId id="451"/>
            <p14:sldId id="507"/>
            <p14:sldId id="508"/>
            <p14:sldId id="505"/>
            <p14:sldId id="498"/>
            <p14:sldId id="454"/>
            <p14:sldId id="456"/>
            <p14:sldId id="506"/>
            <p14:sldId id="490"/>
            <p14:sldId id="491"/>
            <p14:sldId id="492"/>
            <p14:sldId id="500"/>
            <p14:sldId id="501"/>
            <p14:sldId id="503"/>
            <p14:sldId id="504"/>
          </p14:sldIdLst>
        </p14:section>
      </p14:sectionLst>
    </p:ext>
    <p:ext uri="{EFAFB233-063F-42B5-8137-9DF3F51BA10A}">
      <p15:sldGuideLst xmlns:p15="http://schemas.microsoft.com/office/powerpoint/2012/main">
        <p15:guide id="1" pos="121" userDrawn="1">
          <p15:clr>
            <a:srgbClr val="A4A3A4"/>
          </p15:clr>
        </p15:guide>
        <p15:guide id="2" orient="horz" pos="4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2DD"/>
    <a:srgbClr val="F57C03"/>
    <a:srgbClr val="E77711"/>
    <a:srgbClr val="00AAE6"/>
    <a:srgbClr val="39ACB9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6567B0-1F5E-0D96-FD3A-DA9D94AAA42D}">
  <a:tblStyle styleId="{1B2EAA54-0718-45FD-9B9C-3479AB8C1DB9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407934F-5703-1ED9-AFE7-4F4DA86D984D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2D6567B0-1F5E-0D96-FD3A-DA9D94AAA42D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6157E34-9433-2885-A211-5708E4B79151}" styleName="Средний стиль 4 — акцент 5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solidFill>
                <a:schemeClr val="accent5"/>
              </a:solidFill>
            </a:ln>
          </a:insideH>
          <a:insideV>
            <a:ln w="12700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5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8AC367D-8FF9-4A7F-AF70-03F33492D1D9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  <a:fill>
          <a:solidFill>
            <a:schemeClr val="accent3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608A9EA-BD8B-C759-124B-F47EB36CDBD7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7" autoAdjust="0"/>
    <p:restoredTop sz="92966" autoAdjust="0"/>
  </p:normalViewPr>
  <p:slideViewPr>
    <p:cSldViewPr snapToGrid="0">
      <p:cViewPr varScale="1">
        <p:scale>
          <a:sx n="110" d="100"/>
          <a:sy n="110" d="100"/>
        </p:scale>
        <p:origin x="684" y="108"/>
      </p:cViewPr>
      <p:guideLst>
        <p:guide pos="121"/>
        <p:guide orient="horz" pos="4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6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75;&#1088;&#1072;&#1092;&#1080;&#1082;&#1080;%20&#1043;&#1072;&#1084;&#1084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7015025781182"/>
          <c:y val="9.4901240882561064E-2"/>
          <c:w val="0.72066068894126356"/>
          <c:h val="0.69182450875684531"/>
        </c:manualLayout>
      </c:layout>
      <c:radarChart>
        <c:radarStyle val="fill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Топаз</c:v>
                </c:pt>
              </c:strCache>
            </c:strRef>
          </c:tx>
          <c:spPr>
            <a:solidFill>
              <a:srgbClr val="92D050">
                <a:alpha val="40000"/>
              </a:srgbClr>
            </a:solidFill>
            <a:ln w="28575">
              <a:solidFill>
                <a:srgbClr val="92D050"/>
              </a:solidFill>
              <a:prstDash val="solid"/>
            </a:ln>
            <a:effectLst/>
          </c:spPr>
          <c:cat>
            <c:strRef>
              <c:f>Лист1!$A$2:$A$7</c:f>
              <c:strCache>
                <c:ptCount val="6"/>
                <c:pt idx="0">
                  <c:v>Energy Density</c:v>
                </c:pt>
                <c:pt idx="1">
                  <c:v>Specific Power</c:v>
                </c:pt>
                <c:pt idx="2">
                  <c:v>Sustainability</c:v>
                </c:pt>
                <c:pt idx="3">
                  <c:v>Portability</c:v>
                </c:pt>
                <c:pt idx="4">
                  <c:v>Life span</c:v>
                </c:pt>
                <c:pt idx="5">
                  <c:v>LCOE (cost)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9</c:v>
                </c:pt>
                <c:pt idx="3">
                  <c:v>7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4-4419-AA4B-5861277D18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Li-ion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80000"/>
              </a:schemeClr>
            </a:solidFill>
            <a:ln w="12700">
              <a:solidFill>
                <a:schemeClr val="accent3">
                  <a:alpha val="58000"/>
                </a:schemeClr>
              </a:solidFill>
              <a:prstDash val="solid"/>
            </a:ln>
            <a:effectLst/>
          </c:spPr>
          <c:cat>
            <c:strRef>
              <c:f>Лист1!$A$2:$A$7</c:f>
              <c:strCache>
                <c:ptCount val="6"/>
                <c:pt idx="0">
                  <c:v>Energy Density</c:v>
                </c:pt>
                <c:pt idx="1">
                  <c:v>Specific Power</c:v>
                </c:pt>
                <c:pt idx="2">
                  <c:v>Sustainability</c:v>
                </c:pt>
                <c:pt idx="3">
                  <c:v>Portability</c:v>
                </c:pt>
                <c:pt idx="4">
                  <c:v>Life span</c:v>
                </c:pt>
                <c:pt idx="5">
                  <c:v>LCOE (cost)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4-4419-AA4B-5861277D18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ДВС</c:v>
                </c:pt>
              </c:strCache>
            </c:strRef>
          </c:tx>
          <c:spPr>
            <a:solidFill>
              <a:srgbClr val="FF6699">
                <a:alpha val="58039"/>
              </a:srgbClr>
            </a:solidFill>
            <a:ln w="12700">
              <a:solidFill>
                <a:srgbClr val="F07E15">
                  <a:alpha val="62000"/>
                </a:srgbClr>
              </a:solidFill>
              <a:prstDash val="solid"/>
            </a:ln>
            <a:effectLst/>
          </c:spPr>
          <c:cat>
            <c:strRef>
              <c:f>Лист1!$A$2:$A$7</c:f>
              <c:strCache>
                <c:ptCount val="6"/>
                <c:pt idx="0">
                  <c:v>Energy Density</c:v>
                </c:pt>
                <c:pt idx="1">
                  <c:v>Specific Power</c:v>
                </c:pt>
                <c:pt idx="2">
                  <c:v>Sustainability</c:v>
                </c:pt>
                <c:pt idx="3">
                  <c:v>Portability</c:v>
                </c:pt>
                <c:pt idx="4">
                  <c:v>Life span</c:v>
                </c:pt>
                <c:pt idx="5">
                  <c:v>LCOE (cost)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6</c:v>
                </c:pt>
                <c:pt idx="1">
                  <c:v>8.3000000000000007</c:v>
                </c:pt>
                <c:pt idx="2">
                  <c:v>4</c:v>
                </c:pt>
                <c:pt idx="3">
                  <c:v>4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24-4419-AA4B-5861277D185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EFOY</c:v>
                </c:pt>
              </c:strCache>
            </c:strRef>
          </c:tx>
          <c:spPr>
            <a:solidFill>
              <a:srgbClr val="FFFF00">
                <a:alpha val="30196"/>
              </a:srgbClr>
            </a:solidFill>
            <a:ln w="38100">
              <a:solidFill>
                <a:srgbClr val="FFFF00"/>
              </a:solidFill>
              <a:prstDash val="solid"/>
            </a:ln>
            <a:effectLst/>
          </c:spPr>
          <c:cat>
            <c:strRef>
              <c:f>Лист1!$A$2:$A$7</c:f>
              <c:strCache>
                <c:ptCount val="6"/>
                <c:pt idx="0">
                  <c:v>Energy Density</c:v>
                </c:pt>
                <c:pt idx="1">
                  <c:v>Specific Power</c:v>
                </c:pt>
                <c:pt idx="2">
                  <c:v>Sustainability</c:v>
                </c:pt>
                <c:pt idx="3">
                  <c:v>Portability</c:v>
                </c:pt>
                <c:pt idx="4">
                  <c:v>Life span</c:v>
                </c:pt>
                <c:pt idx="5">
                  <c:v>LCOE (cost)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0-4472-8843-0F400F28E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28615072"/>
        <c:axId val="-1828614528"/>
      </c:radarChart>
      <c:catAx>
        <c:axId val="-182861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28614528"/>
        <c:crosses val="autoZero"/>
        <c:auto val="1"/>
        <c:lblAlgn val="ctr"/>
        <c:lblOffset val="100"/>
        <c:noMultiLvlLbl val="0"/>
      </c:catAx>
      <c:valAx>
        <c:axId val="-1828614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182861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Лист1!$B$1:$Q$1</c:f>
              <c:strCach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Лист1!$B$2:$Q$2</c:f>
              <c:numCache>
                <c:formatCode>0</c:formatCode>
                <c:ptCount val="16"/>
                <c:pt idx="0">
                  <c:v>22.830044759456111</c:v>
                </c:pt>
                <c:pt idx="1">
                  <c:v>40.103695485909469</c:v>
                </c:pt>
                <c:pt idx="2">
                  <c:v>57.377346212362816</c:v>
                </c:pt>
                <c:pt idx="3">
                  <c:v>74.650996938816192</c:v>
                </c:pt>
                <c:pt idx="4">
                  <c:v>91.924647665269532</c:v>
                </c:pt>
                <c:pt idx="5">
                  <c:v>109.19829839172286</c:v>
                </c:pt>
                <c:pt idx="6">
                  <c:v>126.47194911817623</c:v>
                </c:pt>
                <c:pt idx="7">
                  <c:v>143.7455998446296</c:v>
                </c:pt>
                <c:pt idx="8">
                  <c:v>161.01925057108292</c:v>
                </c:pt>
                <c:pt idx="9">
                  <c:v>178.29290129753628</c:v>
                </c:pt>
                <c:pt idx="10">
                  <c:v>195.56655202398963</c:v>
                </c:pt>
                <c:pt idx="11">
                  <c:v>212.84020275044301</c:v>
                </c:pt>
                <c:pt idx="12">
                  <c:v>230.11385347689637</c:v>
                </c:pt>
                <c:pt idx="13">
                  <c:v>247.38750420334969</c:v>
                </c:pt>
                <c:pt idx="14">
                  <c:v>264.66115492980305</c:v>
                </c:pt>
                <c:pt idx="15">
                  <c:v>281.93480565625646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37-BF4D-A8CA-77EDF8C56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6958256"/>
        <c:axId val="-1996963152"/>
      </c:lineChart>
      <c:catAx>
        <c:axId val="-199695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F5F5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-1996963152"/>
        <c:crosses val="autoZero"/>
        <c:auto val="1"/>
        <c:lblAlgn val="ctr"/>
        <c:lblOffset val="100"/>
        <c:noMultiLvlLbl val="0"/>
      </c:catAx>
      <c:valAx>
        <c:axId val="-1996963152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F5F5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-199695825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CAPEX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Лист1!$B$1:$E$1</c:f>
              <c:strCache>
                <c:ptCount val="4"/>
                <c:pt idx="0">
                  <c:v>Топаз</c:v>
                </c:pt>
                <c:pt idx="1">
                  <c:v>ГПУ</c:v>
                </c:pt>
                <c:pt idx="2">
                  <c:v>ДГУ</c:v>
                </c:pt>
                <c:pt idx="3">
                  <c:v>АГЭУ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78.659001692991765</c:v>
                </c:pt>
                <c:pt idx="1">
                  <c:v>38.855453489599832</c:v>
                </c:pt>
                <c:pt idx="2">
                  <c:v>31.01185228719757</c:v>
                </c:pt>
                <c:pt idx="3">
                  <c:v>64.742981525925103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C-9C40-A4C0-14B104F8A24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OPEX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Лист1!$B$1:$E$1</c:f>
              <c:strCache>
                <c:ptCount val="4"/>
                <c:pt idx="0">
                  <c:v>Топаз</c:v>
                </c:pt>
                <c:pt idx="1">
                  <c:v>ГПУ</c:v>
                </c:pt>
                <c:pt idx="2">
                  <c:v>ДГУ</c:v>
                </c:pt>
                <c:pt idx="3">
                  <c:v>АГЭУ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13.74858142174099</c:v>
                </c:pt>
                <c:pt idx="1">
                  <c:v>57.8660504314606</c:v>
                </c:pt>
                <c:pt idx="2">
                  <c:v>106.45508864727202</c:v>
                </c:pt>
                <c:pt idx="3">
                  <c:v>42.023470099999997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5C-9C40-A4C0-14B104F8A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996962064"/>
        <c:axId val="-1996961520"/>
      </c:barChart>
      <c:catAx>
        <c:axId val="-199696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F5F5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-1996961520"/>
        <c:crosses val="autoZero"/>
        <c:auto val="1"/>
        <c:lblAlgn val="ctr"/>
        <c:lblOffset val="100"/>
        <c:noMultiLvlLbl val="0"/>
      </c:catAx>
      <c:valAx>
        <c:axId val="-1996961520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-199696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/>
              <a:t>График мощностей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Мощность ТОТЭ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Лист1!$B$91:$B$140</c:f>
              <c:numCache>
                <c:formatCode>General</c:formatCode>
                <c:ptCount val="50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21</c:v>
                </c:pt>
                <c:pt idx="41">
                  <c:v>22</c:v>
                </c:pt>
                <c:pt idx="42">
                  <c:v>23</c:v>
                </c:pt>
                <c:pt idx="43">
                  <c:v>24</c:v>
                </c:pt>
                <c:pt idx="44">
                  <c:v>25</c:v>
                </c:pt>
                <c:pt idx="45">
                  <c:v>26</c:v>
                </c:pt>
                <c:pt idx="46">
                  <c:v>27</c:v>
                </c:pt>
                <c:pt idx="47">
                  <c:v>28</c:v>
                </c:pt>
                <c:pt idx="48">
                  <c:v>29</c:v>
                </c:pt>
                <c:pt idx="49">
                  <c:v>30</c:v>
                </c:pt>
              </c:numCache>
            </c:numRef>
          </c:cat>
          <c:val>
            <c:numRef>
              <c:f>Лист1!$C$91:$C$140</c:f>
              <c:numCache>
                <c:formatCode>General</c:formatCode>
                <c:ptCount val="50"/>
                <c:pt idx="0">
                  <c:v>389</c:v>
                </c:pt>
                <c:pt idx="1">
                  <c:v>989</c:v>
                </c:pt>
                <c:pt idx="2">
                  <c:v>980</c:v>
                </c:pt>
                <c:pt idx="3">
                  <c:v>545</c:v>
                </c:pt>
                <c:pt idx="4">
                  <c:v>545</c:v>
                </c:pt>
                <c:pt idx="5">
                  <c:v>545</c:v>
                </c:pt>
                <c:pt idx="6">
                  <c:v>545</c:v>
                </c:pt>
                <c:pt idx="7">
                  <c:v>545</c:v>
                </c:pt>
                <c:pt idx="8">
                  <c:v>545</c:v>
                </c:pt>
                <c:pt idx="9">
                  <c:v>545</c:v>
                </c:pt>
                <c:pt idx="10">
                  <c:v>545</c:v>
                </c:pt>
                <c:pt idx="11">
                  <c:v>545</c:v>
                </c:pt>
                <c:pt idx="12">
                  <c:v>545</c:v>
                </c:pt>
                <c:pt idx="13">
                  <c:v>545</c:v>
                </c:pt>
                <c:pt idx="14">
                  <c:v>545</c:v>
                </c:pt>
                <c:pt idx="15">
                  <c:v>545</c:v>
                </c:pt>
                <c:pt idx="16">
                  <c:v>545</c:v>
                </c:pt>
                <c:pt idx="17">
                  <c:v>545</c:v>
                </c:pt>
                <c:pt idx="18">
                  <c:v>545</c:v>
                </c:pt>
                <c:pt idx="19">
                  <c:v>545</c:v>
                </c:pt>
                <c:pt idx="20">
                  <c:v>545</c:v>
                </c:pt>
                <c:pt idx="21">
                  <c:v>545</c:v>
                </c:pt>
                <c:pt idx="22">
                  <c:v>545</c:v>
                </c:pt>
                <c:pt idx="23">
                  <c:v>545</c:v>
                </c:pt>
                <c:pt idx="24">
                  <c:v>545</c:v>
                </c:pt>
                <c:pt idx="25">
                  <c:v>545</c:v>
                </c:pt>
                <c:pt idx="26">
                  <c:v>1011</c:v>
                </c:pt>
                <c:pt idx="27">
                  <c:v>1003</c:v>
                </c:pt>
                <c:pt idx="28">
                  <c:v>1003</c:v>
                </c:pt>
                <c:pt idx="29">
                  <c:v>1003</c:v>
                </c:pt>
                <c:pt idx="30">
                  <c:v>1005</c:v>
                </c:pt>
                <c:pt idx="31">
                  <c:v>540</c:v>
                </c:pt>
                <c:pt idx="32">
                  <c:v>540</c:v>
                </c:pt>
                <c:pt idx="33">
                  <c:v>540</c:v>
                </c:pt>
                <c:pt idx="34">
                  <c:v>540</c:v>
                </c:pt>
                <c:pt idx="35">
                  <c:v>540</c:v>
                </c:pt>
                <c:pt idx="36">
                  <c:v>540</c:v>
                </c:pt>
                <c:pt idx="37">
                  <c:v>540</c:v>
                </c:pt>
                <c:pt idx="38">
                  <c:v>540</c:v>
                </c:pt>
                <c:pt idx="39">
                  <c:v>540</c:v>
                </c:pt>
                <c:pt idx="40">
                  <c:v>540</c:v>
                </c:pt>
                <c:pt idx="41">
                  <c:v>540</c:v>
                </c:pt>
                <c:pt idx="42">
                  <c:v>540</c:v>
                </c:pt>
                <c:pt idx="43">
                  <c:v>540</c:v>
                </c:pt>
                <c:pt idx="44">
                  <c:v>540</c:v>
                </c:pt>
                <c:pt idx="45">
                  <c:v>540</c:v>
                </c:pt>
                <c:pt idx="46">
                  <c:v>540</c:v>
                </c:pt>
                <c:pt idx="47">
                  <c:v>540</c:v>
                </c:pt>
                <c:pt idx="48">
                  <c:v>540</c:v>
                </c:pt>
                <c:pt idx="49">
                  <c:v>540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06-471A-9583-9EB4253BB5DF}"/>
            </c:ext>
          </c:extLst>
        </c:ser>
        <c:ser>
          <c:idx val="1"/>
          <c:order val="1"/>
          <c:tx>
            <c:v>Мощность ЭХЗ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Лист1!$B$91:$B$140</c:f>
              <c:numCache>
                <c:formatCode>General</c:formatCode>
                <c:ptCount val="50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21</c:v>
                </c:pt>
                <c:pt idx="41">
                  <c:v>22</c:v>
                </c:pt>
                <c:pt idx="42">
                  <c:v>23</c:v>
                </c:pt>
                <c:pt idx="43">
                  <c:v>24</c:v>
                </c:pt>
                <c:pt idx="44">
                  <c:v>25</c:v>
                </c:pt>
                <c:pt idx="45">
                  <c:v>26</c:v>
                </c:pt>
                <c:pt idx="46">
                  <c:v>27</c:v>
                </c:pt>
                <c:pt idx="47">
                  <c:v>28</c:v>
                </c:pt>
                <c:pt idx="48">
                  <c:v>29</c:v>
                </c:pt>
                <c:pt idx="49">
                  <c:v>30</c:v>
                </c:pt>
              </c:numCache>
            </c:numRef>
          </c:cat>
          <c:val>
            <c:numRef>
              <c:f>Лист1!$D$91:$D$140</c:f>
              <c:numCache>
                <c:formatCode>General</c:formatCode>
                <c:ptCount val="5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350</c:v>
                </c:pt>
                <c:pt idx="27">
                  <c:v>350</c:v>
                </c:pt>
                <c:pt idx="28">
                  <c:v>350</c:v>
                </c:pt>
                <c:pt idx="29">
                  <c:v>350</c:v>
                </c:pt>
                <c:pt idx="30">
                  <c:v>350</c:v>
                </c:pt>
                <c:pt idx="31">
                  <c:v>350</c:v>
                </c:pt>
                <c:pt idx="32">
                  <c:v>350</c:v>
                </c:pt>
                <c:pt idx="33">
                  <c:v>350</c:v>
                </c:pt>
                <c:pt idx="34">
                  <c:v>350</c:v>
                </c:pt>
                <c:pt idx="35">
                  <c:v>350</c:v>
                </c:pt>
                <c:pt idx="36">
                  <c:v>350</c:v>
                </c:pt>
                <c:pt idx="37">
                  <c:v>350</c:v>
                </c:pt>
                <c:pt idx="38">
                  <c:v>350</c:v>
                </c:pt>
                <c:pt idx="39">
                  <c:v>350</c:v>
                </c:pt>
                <c:pt idx="40">
                  <c:v>350</c:v>
                </c:pt>
                <c:pt idx="41">
                  <c:v>350</c:v>
                </c:pt>
                <c:pt idx="42">
                  <c:v>350</c:v>
                </c:pt>
                <c:pt idx="43">
                  <c:v>350</c:v>
                </c:pt>
                <c:pt idx="44">
                  <c:v>350</c:v>
                </c:pt>
                <c:pt idx="45">
                  <c:v>350</c:v>
                </c:pt>
                <c:pt idx="46">
                  <c:v>350</c:v>
                </c:pt>
                <c:pt idx="47">
                  <c:v>350</c:v>
                </c:pt>
                <c:pt idx="48">
                  <c:v>350</c:v>
                </c:pt>
                <c:pt idx="49">
                  <c:v>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06-471A-9583-9EB4253BB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28937232"/>
        <c:axId val="-1828939952"/>
      </c:lineChart>
      <c:catAx>
        <c:axId val="-1828937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период</a:t>
                </a:r>
                <a:r>
                  <a:rPr lang="ru-RU" baseline="0" dirty="0"/>
                  <a:t> август-сентябрь 2023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28939952"/>
        <c:crosses val="autoZero"/>
        <c:auto val="1"/>
        <c:lblAlgn val="ctr"/>
        <c:lblOffset val="100"/>
        <c:noMultiLvlLbl val="0"/>
      </c:catAx>
      <c:valAx>
        <c:axId val="-182893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98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Мощность, </a:t>
                </a:r>
                <a:r>
                  <a:rPr lang="ru-RU" dirty="0"/>
                  <a:t>Вт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2893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473365" cy="513388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231633" y="0"/>
            <a:ext cx="2473365" cy="513388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pPr>
              <a:defRPr/>
            </a:pPr>
            <a:fld id="{90D11496-E61D-4DF6-9512-5F7862737EC5}" type="datetimeFigureOut">
              <a:rPr lang="ru-RU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212725" y="1279525"/>
            <a:ext cx="6132513" cy="3449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570367" y="4921336"/>
            <a:ext cx="4565596" cy="4026992"/>
          </a:xfrm>
          <a:prstGeom prst="rect">
            <a:avLst/>
          </a:prstGeom>
        </p:spPr>
        <p:txBody>
          <a:bodyPr vert="horz" lIns="90718" tIns="45359" rIns="90718" bIns="45359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713505"/>
            <a:ext cx="2473365" cy="513388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231633" y="9713505"/>
            <a:ext cx="2473365" cy="513388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pPr>
              <a:defRPr/>
            </a:pPr>
            <a:fld id="{C5594159-1C79-4085-8051-3923505A1F1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282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3363" y="1285875"/>
            <a:ext cx="6172201" cy="3471863"/>
          </a:xfrm>
          <a:prstGeom prst="rect">
            <a:avLst/>
          </a:prstGeom>
          <a:ln w="0">
            <a:noFill/>
          </a:ln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570257" y="4949723"/>
            <a:ext cx="4565383" cy="404987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ftr"/>
          </p:nvPr>
        </p:nvSpPr>
        <p:spPr>
          <a:xfrm>
            <a:off x="0" y="9769671"/>
            <a:ext cx="2472928" cy="51611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sldNum"/>
          </p:nvPr>
        </p:nvSpPr>
        <p:spPr>
          <a:xfrm>
            <a:off x="3231761" y="9769671"/>
            <a:ext cx="2472928" cy="51611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BC4E43C-7F83-418A-9A67-D7842A66AD8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2642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4A3D6-E320-8218-00BF-0BC28CC8B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AF0536-19DC-469F-CE01-19A1F28B9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495FE3F-0F18-769C-CC8C-4D62EC39C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826DDD-919F-D89C-132C-BA355AE46D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5F41FC-694B-4AE9-26F4-72C6BC5E7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94159-1C79-4085-8051-3923505A1F1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3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94159-1C79-4085-8051-3923505A1F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9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3363" y="1285875"/>
            <a:ext cx="6172201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5:notes"/>
          <p:cNvSpPr txBox="1">
            <a:spLocks noGrp="1"/>
          </p:cNvSpPr>
          <p:nvPr>
            <p:ph type="body" idx="1"/>
          </p:nvPr>
        </p:nvSpPr>
        <p:spPr>
          <a:xfrm>
            <a:off x="570367" y="4949823"/>
            <a:ext cx="4565597" cy="405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:notes"/>
          <p:cNvSpPr txBox="1">
            <a:spLocks noGrp="1"/>
          </p:cNvSpPr>
          <p:nvPr>
            <p:ph type="sldNum" idx="12"/>
          </p:nvPr>
        </p:nvSpPr>
        <p:spPr>
          <a:xfrm>
            <a:off x="3231633" y="9769733"/>
            <a:ext cx="2473365" cy="51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18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12725" y="1279525"/>
            <a:ext cx="6132513" cy="3449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5594159-1C79-4085-8051-3923505A1F15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9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>
          <a:extLst>
            <a:ext uri="{FF2B5EF4-FFF2-40B4-BE49-F238E27FC236}">
              <a16:creationId xmlns:a16="http://schemas.microsoft.com/office/drawing/2014/main" id="{18951391-E030-82C2-6041-DA0985CC1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:notes">
            <a:extLst>
              <a:ext uri="{FF2B5EF4-FFF2-40B4-BE49-F238E27FC236}">
                <a16:creationId xmlns:a16="http://schemas.microsoft.com/office/drawing/2014/main" id="{250D0EA1-5D88-2B19-726C-E5ED779208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33363" y="1285875"/>
            <a:ext cx="6172201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8:notes">
            <a:extLst>
              <a:ext uri="{FF2B5EF4-FFF2-40B4-BE49-F238E27FC236}">
                <a16:creationId xmlns:a16="http://schemas.microsoft.com/office/drawing/2014/main" id="{1A652720-7126-F798-FC31-1B10F1CEC2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0367" y="4949823"/>
            <a:ext cx="4565597" cy="405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" name="Google Shape;405;p8:notes">
            <a:extLst>
              <a:ext uri="{FF2B5EF4-FFF2-40B4-BE49-F238E27FC236}">
                <a16:creationId xmlns:a16="http://schemas.microsoft.com/office/drawing/2014/main" id="{8D545956-B2CB-E18A-48D9-E9D5DC95551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9769733"/>
            <a:ext cx="2473365" cy="51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6" name="Google Shape;406;p8:notes">
            <a:extLst>
              <a:ext uri="{FF2B5EF4-FFF2-40B4-BE49-F238E27FC236}">
                <a16:creationId xmlns:a16="http://schemas.microsoft.com/office/drawing/2014/main" id="{3D9E8043-1555-94D4-0BEC-BD04BF63A1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231633" y="9769733"/>
            <a:ext cx="2473365" cy="51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03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94159-1C79-4085-8051-3923505A1F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2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12725" y="1279525"/>
            <a:ext cx="6132513" cy="3449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94159-1C79-4085-8051-3923505A1F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4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3363" y="1285875"/>
            <a:ext cx="6172201" cy="3471863"/>
          </a:xfrm>
          <a:prstGeom prst="rect">
            <a:avLst/>
          </a:prstGeom>
          <a:ln w="0">
            <a:noFill/>
          </a:ln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570257" y="4949723"/>
            <a:ext cx="4565383" cy="404987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ftr"/>
          </p:nvPr>
        </p:nvSpPr>
        <p:spPr>
          <a:xfrm>
            <a:off x="0" y="9769671"/>
            <a:ext cx="2472928" cy="51611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sldNum"/>
          </p:nvPr>
        </p:nvSpPr>
        <p:spPr>
          <a:xfrm>
            <a:off x="3231761" y="9769671"/>
            <a:ext cx="2472928" cy="51611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fld id="{4BC4E43C-7F83-418A-9A67-D7842A66AD8A}" type="slidenum">
              <a:rPr lang="ru-RU" spc="-1">
                <a:solidFill>
                  <a:srgbClr val="000000"/>
                </a:solidFill>
              </a:rPr>
              <a:pPr/>
              <a:t>11</a:t>
            </a:fld>
            <a:endParaRPr lang="ru-RU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328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3363" y="1285875"/>
            <a:ext cx="6172201" cy="3471863"/>
          </a:xfrm>
          <a:prstGeom prst="rect">
            <a:avLst/>
          </a:prstGeom>
          <a:ln w="0">
            <a:noFill/>
          </a:ln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570257" y="4949723"/>
            <a:ext cx="4565383" cy="404987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ftr"/>
          </p:nvPr>
        </p:nvSpPr>
        <p:spPr>
          <a:xfrm>
            <a:off x="0" y="9769671"/>
            <a:ext cx="2472928" cy="51611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sldNum"/>
          </p:nvPr>
        </p:nvSpPr>
        <p:spPr>
          <a:xfrm>
            <a:off x="3231761" y="9769671"/>
            <a:ext cx="2472928" cy="51611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fld id="{4BC4E43C-7F83-418A-9A67-D7842A66AD8A}" type="slidenum">
              <a:rPr lang="ru-RU" spc="-1">
                <a:solidFill>
                  <a:srgbClr val="000000"/>
                </a:solidFill>
              </a:rPr>
              <a:pPr/>
              <a:t>12</a:t>
            </a:fld>
            <a:endParaRPr lang="ru-RU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093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94159-1C79-4085-8051-3923505A1F1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7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паз+Н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09" y="368300"/>
            <a:ext cx="552456" cy="6657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35B9-D827-44B6-8C16-BFD2D9DE8D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3838" y="396875"/>
            <a:ext cx="9706971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6C36F8-463C-4670-A7B1-E123F1E3FE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00" y="368300"/>
            <a:ext cx="490382" cy="8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52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91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Э+Топа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213" y="247412"/>
            <a:ext cx="543751" cy="65529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DDAEF-4B18-4E53-9DCA-0B0EEB293E5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3838" y="390102"/>
            <a:ext cx="914876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257" y="253809"/>
            <a:ext cx="1111349" cy="6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0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9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5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паз+Н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019" y="360341"/>
            <a:ext cx="477044" cy="574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EE5626-86E1-4122-9FE6-B226BB55689A}"/>
              </a:ext>
            </a:extLst>
          </p:cNvPr>
          <p:cNvSpPr txBox="1"/>
          <p:nvPr userDrawn="1"/>
        </p:nvSpPr>
        <p:spPr>
          <a:xfrm>
            <a:off x="2944091" y="3209697"/>
            <a:ext cx="616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4A9155FC-C700-49B7-849A-AFD0D595EA2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037982" y="631659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92B35B9-D827-44B6-8C16-BFD2D9DE8DFD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r">
                <a:defRPr/>
              </a:pPr>
              <a:t>‹#›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70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паз+Н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019" y="360341"/>
            <a:ext cx="477044" cy="574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EE5626-86E1-4122-9FE6-B226BB55689A}"/>
              </a:ext>
            </a:extLst>
          </p:cNvPr>
          <p:cNvSpPr txBox="1"/>
          <p:nvPr userDrawn="1"/>
        </p:nvSpPr>
        <p:spPr>
          <a:xfrm>
            <a:off x="2944091" y="3209697"/>
            <a:ext cx="616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4A9155FC-C700-49B7-849A-AFD0D595EA2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037982" y="631659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92B35B9-D827-44B6-8C16-BFD2D9DE8DFD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r">
                <a:defRPr/>
              </a:pPr>
              <a:t>‹#›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80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паз+Н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019" y="360341"/>
            <a:ext cx="477044" cy="574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EE5626-86E1-4122-9FE6-B226BB55689A}"/>
              </a:ext>
            </a:extLst>
          </p:cNvPr>
          <p:cNvSpPr txBox="1"/>
          <p:nvPr userDrawn="1"/>
        </p:nvSpPr>
        <p:spPr>
          <a:xfrm>
            <a:off x="2944091" y="3209697"/>
            <a:ext cx="616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4A9155FC-C700-49B7-849A-AFD0D595EA2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037982" y="631659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92B35B9-D827-44B6-8C16-BFD2D9DE8DFD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r">
                <a:defRPr/>
              </a:pPr>
              <a:t>‹#›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78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паз+Н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019" y="360341"/>
            <a:ext cx="477044" cy="574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EE5626-86E1-4122-9FE6-B226BB55689A}"/>
              </a:ext>
            </a:extLst>
          </p:cNvPr>
          <p:cNvSpPr txBox="1"/>
          <p:nvPr userDrawn="1"/>
        </p:nvSpPr>
        <p:spPr>
          <a:xfrm>
            <a:off x="2944091" y="3209697"/>
            <a:ext cx="616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4A9155FC-C700-49B7-849A-AFD0D595EA2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037982" y="631659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92B35B9-D827-44B6-8C16-BFD2D9DE8DFD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r">
                <a:defRPr/>
              </a:pPr>
              <a:t>‹#›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16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304880" y="454680"/>
            <a:ext cx="7886160" cy="461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00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8" y="390102"/>
            <a:ext cx="10515600" cy="461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038" y="15922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dirty="0"/>
              <a:t>Второй уровень</a:t>
            </a:r>
          </a:p>
          <a:p>
            <a:pPr marL="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4"/>
          </p:nvPr>
        </p:nvSpPr>
        <p:spPr>
          <a:xfrm>
            <a:off x="9224963" y="64091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92B35B9-D827-44B6-8C16-BFD2D9DE8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6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80" r:id="rId5"/>
    <p:sldLayoutId id="2147483681" r:id="rId6"/>
    <p:sldLayoutId id="2147483683" r:id="rId7"/>
    <p:sldLayoutId id="2147483684" r:id="rId8"/>
  </p:sldLayoutIdLst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ru-RU" sz="2400" kern="1200" cap="all" baseline="0" dirty="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1200" kern="1200" dirty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114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200" kern="1200" dirty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228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200" kern="1200" dirty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360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ru-RU" sz="1200" kern="1200" dirty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7491" userDrawn="1">
          <p15:clr>
            <a:srgbClr val="F26B43"/>
          </p15:clr>
        </p15:guide>
        <p15:guide id="1" pos="189">
          <p15:clr>
            <a:srgbClr val="F26B43"/>
          </p15:clr>
        </p15:guide>
        <p15:guide id="2" orient="horz" pos="459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1003">
          <p15:clr>
            <a:srgbClr val="F26B43"/>
          </p15:clr>
        </p15:guide>
        <p15:guide id="5" orient="horz" pos="4178">
          <p15:clr>
            <a:srgbClr val="F26B43"/>
          </p15:clr>
        </p15:guide>
        <p15:guide id="6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0.jpg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3"/>
          <p:cNvPicPr/>
          <p:nvPr/>
        </p:nvPicPr>
        <p:blipFill>
          <a:blip r:embed="rId2"/>
          <a:stretch/>
        </p:blipFill>
        <p:spPr>
          <a:xfrm>
            <a:off x="1779576" y="1412901"/>
            <a:ext cx="1240607" cy="1495229"/>
          </a:xfrm>
          <a:prstGeom prst="rect">
            <a:avLst/>
          </a:prstGeom>
          <a:ln w="0">
            <a:noFill/>
          </a:ln>
        </p:spPr>
      </p:pic>
      <p:sp>
        <p:nvSpPr>
          <p:cNvPr id="171" name="Скругленный прямоугольник 8"/>
          <p:cNvSpPr/>
          <p:nvPr/>
        </p:nvSpPr>
        <p:spPr>
          <a:xfrm rot="932400">
            <a:off x="6883866" y="653500"/>
            <a:ext cx="3649680" cy="36496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BA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Прямоугольник 10"/>
          <p:cNvSpPr/>
          <p:nvPr/>
        </p:nvSpPr>
        <p:spPr>
          <a:xfrm>
            <a:off x="210615" y="4228122"/>
            <a:ext cx="728280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1BA2DD"/>
                </a:solidFill>
                <a:latin typeface="Century Gothic"/>
              </a:rPr>
              <a:t>КОМПЛЕКСНАЯ ПЛАТФОРМА ЭНЕРГОСНАБЖЕНИЯ «ТОПАЗ»</a:t>
            </a:r>
            <a:endParaRPr lang="ru-RU" sz="2800" b="0" strike="noStrike" spc="-1" dirty="0">
              <a:solidFill>
                <a:srgbClr val="1BA2DD"/>
              </a:solidFill>
              <a:latin typeface="Arial"/>
            </a:endParaRPr>
          </a:p>
        </p:txBody>
      </p:sp>
      <p:sp>
        <p:nvSpPr>
          <p:cNvPr id="174" name="Скругленный прямоугольник 11"/>
          <p:cNvSpPr/>
          <p:nvPr/>
        </p:nvSpPr>
        <p:spPr>
          <a:xfrm rot="2689800">
            <a:off x="6492095" y="1074828"/>
            <a:ext cx="4831385" cy="4831385"/>
          </a:xfrm>
          <a:prstGeom prst="roundRect">
            <a:avLst>
              <a:gd name="adj" fmla="val 14101"/>
            </a:avLst>
          </a:prstGeom>
          <a:blipFill rotWithShape="0">
            <a:blip r:embed="rId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Прямоугольник 12"/>
          <p:cNvSpPr/>
          <p:nvPr/>
        </p:nvSpPr>
        <p:spPr>
          <a:xfrm>
            <a:off x="227526" y="5397376"/>
            <a:ext cx="6434023" cy="11010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0" strike="noStrike" spc="-1" dirty="0">
                <a:solidFill>
                  <a:srgbClr val="808080"/>
                </a:solidFill>
                <a:latin typeface="Century Gothic"/>
              </a:rPr>
              <a:t>КОМПАКТНЫЙ АВТОНОМНЫЙ ЭЛЕКТРОХИМИЧЕСКИЙ ГЕНЕРАТОР </a:t>
            </a:r>
            <a:br>
              <a:rPr lang="ru-RU" sz="1400" b="0" strike="noStrike" spc="-1" dirty="0">
                <a:solidFill>
                  <a:srgbClr val="808080"/>
                </a:solidFill>
                <a:latin typeface="Century Gothic"/>
              </a:rPr>
            </a:br>
            <a:r>
              <a:rPr lang="ru-RU" sz="1400" b="0" strike="noStrike" spc="-1" dirty="0">
                <a:solidFill>
                  <a:srgbClr val="808080"/>
                </a:solidFill>
                <a:latin typeface="Century Gothic"/>
              </a:rPr>
              <a:t>НА ОРГАНИЧЕСКОМ ТОПЛИВЕ</a:t>
            </a:r>
            <a:r>
              <a:rPr lang="ru-RU" sz="1400" spc="-1" dirty="0">
                <a:latin typeface="Arial"/>
              </a:rPr>
              <a:t> </a:t>
            </a:r>
            <a:r>
              <a:rPr lang="ru-RU" sz="1400" b="0" strike="noStrike" spc="-1" dirty="0">
                <a:solidFill>
                  <a:srgbClr val="808080"/>
                </a:solidFill>
                <a:latin typeface="Century Gothic"/>
              </a:rPr>
              <a:t>С ВЫСОКОЙ УДЕЛЬНОЙ ЭНЕРГОЁМКОСТЬЮ </a:t>
            </a:r>
            <a:r>
              <a:rPr lang="ru-RU" sz="1400" spc="-1" dirty="0">
                <a:solidFill>
                  <a:srgbClr val="808080"/>
                </a:solidFill>
                <a:latin typeface="Century Gothic"/>
              </a:rPr>
              <a:t>ДЛЯ ИСПОЛЬЗОВАНИЯ В ЛЮБЫХ КЛИМАТИЧЕСКИХ УСЛОВИЯХ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76" name="TextBox 13"/>
          <p:cNvSpPr/>
          <p:nvPr/>
        </p:nvSpPr>
        <p:spPr>
          <a:xfrm>
            <a:off x="9360702" y="6061457"/>
            <a:ext cx="170789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595959"/>
                </a:solidFill>
                <a:latin typeface="Century Gothic"/>
              </a:rPr>
              <a:t>МОСКВА</a:t>
            </a:r>
            <a:endParaRPr lang="ru-RU" sz="1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595959"/>
                </a:solidFill>
                <a:latin typeface="Century Gothic"/>
              </a:rPr>
              <a:t>202</a:t>
            </a:r>
            <a:r>
              <a:rPr lang="en-US" sz="1000" b="0" strike="noStrike" spc="-1" dirty="0">
                <a:solidFill>
                  <a:srgbClr val="595959"/>
                </a:solidFill>
                <a:latin typeface="Century Gothic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9B520B-920E-4AA6-93A9-12548B511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33" y="368300"/>
            <a:ext cx="986347" cy="1750766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3D3F619-E0FC-4220-AF21-6DD0BADB8E1F}"/>
              </a:ext>
            </a:extLst>
          </p:cNvPr>
          <p:cNvSpPr/>
          <p:nvPr/>
        </p:nvSpPr>
        <p:spPr>
          <a:xfrm rot="2700000">
            <a:off x="959474" y="769155"/>
            <a:ext cx="2818515" cy="281851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61C832D-D25E-4559-A907-15531495E07D}"/>
              </a:ext>
            </a:extLst>
          </p:cNvPr>
          <p:cNvSpPr/>
          <p:nvPr/>
        </p:nvSpPr>
        <p:spPr>
          <a:xfrm rot="2700000">
            <a:off x="1176538" y="986219"/>
            <a:ext cx="2384386" cy="2384386"/>
          </a:xfrm>
          <a:prstGeom prst="roundRect">
            <a:avLst/>
          </a:prstGeom>
          <a:noFill/>
          <a:ln w="38100">
            <a:solidFill>
              <a:srgbClr val="1BA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49B743-7861-4096-A50C-4FD307DF8BCC}"/>
              </a:ext>
            </a:extLst>
          </p:cNvPr>
          <p:cNvCxnSpPr/>
          <p:nvPr/>
        </p:nvCxnSpPr>
        <p:spPr>
          <a:xfrm>
            <a:off x="300038" y="5277394"/>
            <a:ext cx="5717585" cy="0"/>
          </a:xfrm>
          <a:prstGeom prst="line">
            <a:avLst/>
          </a:prstGeom>
          <a:ln>
            <a:solidFill>
              <a:srgbClr val="1BA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5F377CC-7FA1-4516-BCE8-C1DD07726598}"/>
              </a:ext>
            </a:extLst>
          </p:cNvPr>
          <p:cNvGrpSpPr/>
          <p:nvPr/>
        </p:nvGrpSpPr>
        <p:grpSpPr>
          <a:xfrm>
            <a:off x="6069853" y="5068388"/>
            <a:ext cx="669848" cy="431831"/>
            <a:chOff x="5799887" y="4874226"/>
            <a:chExt cx="916994" cy="591159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5A0B6880-B402-4BA1-A1E6-6EC7154915EA}"/>
                </a:ext>
              </a:extLst>
            </p:cNvPr>
            <p:cNvSpPr/>
            <p:nvPr/>
          </p:nvSpPr>
          <p:spPr>
            <a:xfrm rot="2700000" flipH="1" flipV="1">
              <a:off x="6125722" y="4874226"/>
              <a:ext cx="591159" cy="591159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0B5BD57-2129-4FE2-99F8-5175819575E7}"/>
                </a:ext>
              </a:extLst>
            </p:cNvPr>
            <p:cNvSpPr/>
            <p:nvPr/>
          </p:nvSpPr>
          <p:spPr>
            <a:xfrm rot="2700000" flipH="1" flipV="1">
              <a:off x="5799887" y="4919753"/>
              <a:ext cx="500104" cy="500104"/>
            </a:xfrm>
            <a:prstGeom prst="roundRect">
              <a:avLst/>
            </a:prstGeom>
            <a:noFill/>
            <a:ln w="12700">
              <a:solidFill>
                <a:srgbClr val="1BA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8812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96875"/>
            <a:ext cx="9706971" cy="461665"/>
          </a:xfrm>
        </p:spPr>
        <p:txBody>
          <a:bodyPr/>
          <a:lstStyle/>
          <a:p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Примеры технологических решений с ЭХГ Топаз</a:t>
            </a:r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3F5E43-AB74-4665-B774-76869FAF8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903635"/>
            <a:ext cx="2189888" cy="405819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4DD4F28-3E5C-4412-B242-B000D71AA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18" y="1895100"/>
            <a:ext cx="2656111" cy="202021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D9EA65B-9BB8-4295-A8A7-6F48A636F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16" y="3984984"/>
            <a:ext cx="2647406" cy="198555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A408B7-C8AF-4CB7-B4D0-9EEF3623F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83" y="1886217"/>
            <a:ext cx="5997664" cy="407561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30A9173-A3AF-464E-8225-6DFFA8A8C6D3}"/>
              </a:ext>
            </a:extLst>
          </p:cNvPr>
          <p:cNvSpPr txBox="1"/>
          <p:nvPr/>
        </p:nvSpPr>
        <p:spPr>
          <a:xfrm>
            <a:off x="209004" y="972059"/>
            <a:ext cx="92746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26">
              <a:defRPr/>
            </a:pPr>
            <a:r>
              <a:rPr lang="ru-RU" sz="1400" dirty="0">
                <a:solidFill>
                  <a:srgbClr val="1BA2D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СОСТАВЕ СТАЦИОНАРНЫХ ИЛИ ПЕРЕНОСНЫХ, В ТОМ ЧИСЛЕ КОМПЛЕКСНЫХ ЭНЕРГОСИСТЕМ</a:t>
            </a:r>
          </a:p>
        </p:txBody>
      </p:sp>
      <p:sp>
        <p:nvSpPr>
          <p:cNvPr id="8" name="Google Shape;279;p5">
            <a:extLst>
              <a:ext uri="{FF2B5EF4-FFF2-40B4-BE49-F238E27FC236}">
                <a16:creationId xmlns:a16="http://schemas.microsoft.com/office/drawing/2014/main" id="{1FEA22F1-1C32-4A3B-8237-28AC43F974F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9224963" y="6409170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ru-RU" noProof="0" smtClean="0">
                <a:sym typeface="Century Gothic"/>
              </a:rPr>
              <a:pPr lvl="0"/>
              <a:t>10</a:t>
            </a:fld>
            <a:endParaRPr lang="ru-RU" noProof="0"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36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9" y="1568896"/>
            <a:ext cx="8144106" cy="4759212"/>
          </a:xfrm>
          <a:prstGeom prst="rect">
            <a:avLst/>
          </a:prstGeom>
        </p:spPr>
      </p:pic>
      <p:sp>
        <p:nvSpPr>
          <p:cNvPr id="109" name="Прямоугольный треугольник 108"/>
          <p:cNvSpPr/>
          <p:nvPr/>
        </p:nvSpPr>
        <p:spPr bwMode="auto">
          <a:xfrm>
            <a:off x="313542" y="1322842"/>
            <a:ext cx="1837320" cy="929732"/>
          </a:xfrm>
          <a:prstGeom prst="rtTriangle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38000">
                <a:schemeClr val="bg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8" name="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01632-B91B-42BF-B3F9-AF8A9D9F5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возможного использования ЭХГ</a:t>
            </a:r>
          </a:p>
        </p:txBody>
      </p:sp>
      <p:sp>
        <p:nvSpPr>
          <p:cNvPr id="53" name="Google Shape;414;p8"/>
          <p:cNvSpPr/>
          <p:nvPr/>
        </p:nvSpPr>
        <p:spPr>
          <a:xfrm>
            <a:off x="248444" y="821431"/>
            <a:ext cx="116508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СИСТЕМ МОНИТОРИНГА, ВИДЕОНАБЛЮДЕНИЯ, ОХРАНЫ ПЕРИМЕТРА, ФОТО- И ВИДЕО- ФИКСАЦИИ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117" y="1411918"/>
            <a:ext cx="35514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  <a:ea typeface="Quattrocento Sans"/>
                <a:cs typeface="Quattrocento Sans"/>
              </a:rPr>
              <a:t>Установка позволяет </a:t>
            </a:r>
            <a:r>
              <a:rPr lang="ru-RU" sz="1400" b="1" dirty="0" err="1">
                <a:solidFill>
                  <a:srgbClr val="595959"/>
                </a:solidFill>
                <a:ea typeface="Quattrocento Sans"/>
                <a:cs typeface="Quattrocento Sans"/>
              </a:rPr>
              <a:t>запитывать</a:t>
            </a:r>
            <a:r>
              <a:rPr lang="ru-RU" sz="1400" b="1" dirty="0">
                <a:solidFill>
                  <a:srgbClr val="595959"/>
                </a:solidFill>
                <a:ea typeface="Quattrocento Sans"/>
                <a:cs typeface="Quattrocento Sans"/>
              </a:rPr>
              <a:t> группы фото и видео камер, а также станцию передачи данных в ЦОД</a:t>
            </a:r>
            <a:endParaRPr lang="en-US" sz="1400" b="1" dirty="0">
              <a:solidFill>
                <a:srgbClr val="595959"/>
              </a:solidFill>
              <a:ea typeface="Quattrocento Sans"/>
              <a:cs typeface="Quattrocento Sans"/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8630363" y="1592263"/>
            <a:ext cx="3243511" cy="4706810"/>
            <a:chOff x="12614183" y="2703036"/>
            <a:chExt cx="3243511" cy="470681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891080" y="3628087"/>
              <a:ext cx="2856362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B0F0"/>
                  </a:solidFill>
                  <a:latin typeface="+mj-lt"/>
                  <a:ea typeface="Quattrocento Sans"/>
                  <a:cs typeface="Quattrocento Sans"/>
                </a:rPr>
                <a:t>ПРЕИМУЩЕСТВА ИСПОЛЬЗОВАНИЯ ЭХГ:</a:t>
              </a:r>
            </a:p>
            <a:p>
              <a:pPr marL="171450" indent="-171450">
                <a:spcBef>
                  <a:spcPts val="800"/>
                </a:spcBef>
                <a:spcAft>
                  <a:spcPts val="8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отсутствие дорогостоящей </a:t>
              </a:r>
              <a:b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</a:b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силовой сети</a:t>
              </a:r>
            </a:p>
            <a:p>
              <a:pPr marL="171450" indent="-171450">
                <a:spcBef>
                  <a:spcPts val="800"/>
                </a:spcBef>
                <a:spcAft>
                  <a:spcPts val="8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автономность </a:t>
              </a:r>
              <a:b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</a:b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и отсутствие саморазряда </a:t>
              </a:r>
              <a:br>
                <a:rPr lang="en-US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</a:b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(в отличие от аккумуляторов) </a:t>
              </a:r>
            </a:p>
            <a:p>
              <a:pPr marL="171450" indent="-171450">
                <a:spcBef>
                  <a:spcPts val="800"/>
                </a:spcBef>
                <a:spcAft>
                  <a:spcPts val="8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 err="1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экологичность</a:t>
              </a:r>
              <a:endParaRPr lang="ru-RU" sz="1400" dirty="0">
                <a:solidFill>
                  <a:srgbClr val="595959"/>
                </a:solidFill>
                <a:latin typeface="+mj-lt"/>
                <a:ea typeface="Quattrocento Sans"/>
                <a:cs typeface="Segoe UI" panose="020B0502040204020203" pitchFamily="34" charset="0"/>
              </a:endParaRPr>
            </a:p>
            <a:p>
              <a:pPr marL="171450" indent="-171450">
                <a:spcBef>
                  <a:spcPts val="800"/>
                </a:spcBef>
                <a:spcAft>
                  <a:spcPts val="8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малые габариты</a:t>
              </a:r>
            </a:p>
            <a:p>
              <a:pPr marL="171450" indent="-171450">
                <a:spcBef>
                  <a:spcPts val="800"/>
                </a:spcBef>
                <a:spcAft>
                  <a:spcPts val="8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мобильность</a:t>
              </a:r>
            </a:p>
          </p:txBody>
        </p:sp>
        <p:sp>
          <p:nvSpPr>
            <p:cNvPr id="54" name="Google Shape;419;p8"/>
            <p:cNvSpPr/>
            <p:nvPr/>
          </p:nvSpPr>
          <p:spPr>
            <a:xfrm>
              <a:off x="12614183" y="3016429"/>
              <a:ext cx="3171128" cy="4393417"/>
            </a:xfrm>
            <a:prstGeom prst="roundRect">
              <a:avLst>
                <a:gd name="adj" fmla="val 13071"/>
              </a:avLst>
            </a:prstGeom>
            <a:noFill/>
            <a:ln w="9525" cap="flat" cmpd="sng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92D050"/>
                </a:solidFill>
                <a:latin typeface="+mj-lt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5025176" y="2703036"/>
              <a:ext cx="832518" cy="872790"/>
              <a:chOff x="-554569" y="4899117"/>
              <a:chExt cx="1335489" cy="1400093"/>
            </a:xfrm>
          </p:grpSpPr>
          <p:sp>
            <p:nvSpPr>
              <p:cNvPr id="55" name="Скругленный прямоугольник 54"/>
              <p:cNvSpPr/>
              <p:nvPr/>
            </p:nvSpPr>
            <p:spPr>
              <a:xfrm rot="2707286">
                <a:off x="-109562" y="4899117"/>
                <a:ext cx="784700" cy="784700"/>
              </a:xfrm>
              <a:prstGeom prst="roundRect">
                <a:avLst>
                  <a:gd name="adj" fmla="val 16667"/>
                </a:avLst>
              </a:prstGeom>
              <a:solidFill>
                <a:srgbClr val="00B0F0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" name="Скругленный прямоугольник 55"/>
              <p:cNvSpPr/>
              <p:nvPr/>
            </p:nvSpPr>
            <p:spPr>
              <a:xfrm rot="2707286">
                <a:off x="-554569" y="5030255"/>
                <a:ext cx="1190598" cy="119059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7" name="Скругленный прямоугольник 56"/>
              <p:cNvSpPr/>
              <p:nvPr/>
            </p:nvSpPr>
            <p:spPr>
              <a:xfrm rot="2707286">
                <a:off x="240366" y="5758656"/>
                <a:ext cx="540554" cy="540554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58" name="Прямоугольник 57"/>
          <p:cNvSpPr/>
          <p:nvPr/>
        </p:nvSpPr>
        <p:spPr>
          <a:xfrm>
            <a:off x="518523" y="5802993"/>
            <a:ext cx="1998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  <a:ea typeface="Quattrocento Sans"/>
                <a:cs typeface="Quattrocento Sans"/>
              </a:rPr>
              <a:t>Станция управления и питания «Топаз»</a:t>
            </a:r>
            <a:endParaRPr lang="en-US" sz="1400" b="1" dirty="0">
              <a:solidFill>
                <a:srgbClr val="595959"/>
              </a:solidFill>
              <a:ea typeface="Quattrocento Sans"/>
              <a:cs typeface="Quattrocento Sans"/>
            </a:endParaRPr>
          </a:p>
        </p:txBody>
      </p:sp>
      <p:cxnSp>
        <p:nvCxnSpPr>
          <p:cNvPr id="85" name="Прямая соединительная линия 84"/>
          <p:cNvCxnSpPr>
            <a:cxnSpLocks/>
          </p:cNvCxnSpPr>
          <p:nvPr/>
        </p:nvCxnSpPr>
        <p:spPr bwMode="auto">
          <a:xfrm flipH="1">
            <a:off x="1447800" y="5143506"/>
            <a:ext cx="793750" cy="685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cxnSpLocks/>
          </p:cNvCxnSpPr>
          <p:nvPr/>
        </p:nvCxnSpPr>
        <p:spPr bwMode="auto">
          <a:xfrm flipH="1" flipV="1">
            <a:off x="1076326" y="2257622"/>
            <a:ext cx="602455" cy="14918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cxnSpLocks/>
          </p:cNvCxnSpPr>
          <p:nvPr/>
        </p:nvCxnSpPr>
        <p:spPr bwMode="auto">
          <a:xfrm flipH="1">
            <a:off x="6850177" y="3749472"/>
            <a:ext cx="963498" cy="15332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cxnSpLocks/>
          </p:cNvCxnSpPr>
          <p:nvPr/>
        </p:nvCxnSpPr>
        <p:spPr bwMode="auto">
          <a:xfrm>
            <a:off x="6521828" y="4502150"/>
            <a:ext cx="328347" cy="7805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ый треугольник 111"/>
          <p:cNvSpPr/>
          <p:nvPr/>
        </p:nvSpPr>
        <p:spPr bwMode="auto">
          <a:xfrm>
            <a:off x="5050955" y="5444538"/>
            <a:ext cx="1837320" cy="929732"/>
          </a:xfrm>
          <a:prstGeom prst="rtTriangle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38000">
                <a:schemeClr val="bg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11080" y="5372106"/>
            <a:ext cx="3382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</a:rPr>
              <a:t>Возможно энергоснабжение удалённых на большие расстояния или мобильных камер с помощью переносных ЭХГ</a:t>
            </a:r>
          </a:p>
        </p:txBody>
      </p:sp>
    </p:spTree>
    <p:extLst>
      <p:ext uri="{BB962C8B-B14F-4D97-AF65-F5344CB8AC3E}">
        <p14:creationId xmlns:p14="http://schemas.microsoft.com/office/powerpoint/2010/main" val="404606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/>
          <a:stretch/>
        </p:blipFill>
        <p:spPr>
          <a:xfrm>
            <a:off x="8092" y="1468830"/>
            <a:ext cx="8569558" cy="5130089"/>
          </a:xfrm>
          <a:prstGeom prst="rect">
            <a:avLst/>
          </a:prstGeom>
        </p:spPr>
      </p:pic>
      <p:sp>
        <p:nvSpPr>
          <p:cNvPr id="109" name="Прямоугольный треугольник 108"/>
          <p:cNvSpPr/>
          <p:nvPr/>
        </p:nvSpPr>
        <p:spPr bwMode="auto">
          <a:xfrm>
            <a:off x="313542" y="1322842"/>
            <a:ext cx="1837320" cy="929732"/>
          </a:xfrm>
          <a:prstGeom prst="rtTriangle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38000">
                <a:schemeClr val="bg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8" name="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01632-B91B-42BF-B3F9-AF8A9D9F5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возможного использования ЭХГ</a:t>
            </a:r>
          </a:p>
        </p:txBody>
      </p:sp>
      <p:sp>
        <p:nvSpPr>
          <p:cNvPr id="53" name="Google Shape;414;p8"/>
          <p:cNvSpPr/>
          <p:nvPr/>
        </p:nvSpPr>
        <p:spPr>
          <a:xfrm>
            <a:off x="248444" y="821431"/>
            <a:ext cx="116508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ПУНКТОВ ОБОГРЕВА И ЭКСТРЕННОЙ СВЯЗИ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117" y="1575236"/>
            <a:ext cx="3551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  <a:ea typeface="Quattrocento Sans"/>
                <a:cs typeface="Quattrocento Sans"/>
              </a:rPr>
              <a:t>Установка позволяет </a:t>
            </a:r>
            <a:r>
              <a:rPr lang="ru-RU" sz="1400" b="1" dirty="0" err="1">
                <a:solidFill>
                  <a:srgbClr val="595959"/>
                </a:solidFill>
                <a:ea typeface="Quattrocento Sans"/>
                <a:cs typeface="Quattrocento Sans"/>
              </a:rPr>
              <a:t>запитывать</a:t>
            </a:r>
            <a:r>
              <a:rPr lang="ru-RU" sz="1400" b="1" dirty="0">
                <a:solidFill>
                  <a:srgbClr val="595959"/>
                </a:solidFill>
                <a:ea typeface="Quattrocento Sans"/>
                <a:cs typeface="Quattrocento Sans"/>
              </a:rPr>
              <a:t> пункты обогрева и экстренной связи</a:t>
            </a:r>
            <a:endParaRPr lang="en-US" sz="1400" b="1" dirty="0">
              <a:solidFill>
                <a:srgbClr val="595959"/>
              </a:solidFill>
              <a:ea typeface="Quattrocento Sans"/>
              <a:cs typeface="Quattrocento Sans"/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8162925" y="1592263"/>
            <a:ext cx="3710949" cy="4706810"/>
            <a:chOff x="12146745" y="2703036"/>
            <a:chExt cx="3710949" cy="470681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422857" y="3213369"/>
              <a:ext cx="3266351" cy="4021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B0F0"/>
                  </a:solidFill>
                  <a:latin typeface="+mj-lt"/>
                  <a:ea typeface="Quattrocento Sans"/>
                  <a:cs typeface="Quattrocento Sans"/>
                </a:rPr>
                <a:t>ПРЕИМУЩЕСТВА ИСПОЛЬЗОВАНИЯ ЭХГ:</a:t>
              </a:r>
            </a:p>
            <a:p>
              <a:pPr marL="171450" indent="-171450">
                <a:spcBef>
                  <a:spcPts val="800"/>
                </a:spcBef>
                <a:spcAft>
                  <a:spcPts val="8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отсутствие дорогостоящей силовой сети</a:t>
              </a:r>
            </a:p>
            <a:p>
              <a:pPr marL="171450" indent="-171450">
                <a:spcBef>
                  <a:spcPts val="800"/>
                </a:spcBef>
                <a:spcAft>
                  <a:spcPts val="8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нет зависимости от метеорологических условий</a:t>
              </a:r>
            </a:p>
            <a:p>
              <a:pPr marL="171450" indent="-171450">
                <a:spcBef>
                  <a:spcPts val="800"/>
                </a:spcBef>
                <a:spcAft>
                  <a:spcPts val="8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автономность и отсутствие саморазряда (в отличие от аккумуляторов) </a:t>
              </a:r>
            </a:p>
            <a:p>
              <a:pPr marL="171450" indent="-171450">
                <a:spcBef>
                  <a:spcPts val="800"/>
                </a:spcBef>
                <a:spcAft>
                  <a:spcPts val="8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 err="1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экологичность</a:t>
              </a:r>
              <a:endParaRPr lang="ru-RU" sz="1400" dirty="0">
                <a:solidFill>
                  <a:srgbClr val="595959"/>
                </a:solidFill>
                <a:latin typeface="+mj-lt"/>
                <a:ea typeface="Quattrocento Sans"/>
                <a:cs typeface="Segoe UI" panose="020B0502040204020203" pitchFamily="34" charset="0"/>
              </a:endParaRPr>
            </a:p>
            <a:p>
              <a:pPr marL="171450" indent="-171450">
                <a:spcBef>
                  <a:spcPts val="800"/>
                </a:spcBef>
                <a:spcAft>
                  <a:spcPts val="8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малые габариты</a:t>
              </a:r>
            </a:p>
            <a:p>
              <a:pPr marL="171450" indent="-171450">
                <a:spcBef>
                  <a:spcPts val="800"/>
                </a:spcBef>
                <a:spcAft>
                  <a:spcPts val="8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энергоёмкость не зависит от температуры окружающей среды</a:t>
              </a:r>
            </a:p>
          </p:txBody>
        </p:sp>
        <p:sp>
          <p:nvSpPr>
            <p:cNvPr id="54" name="Google Shape;419;p8"/>
            <p:cNvSpPr/>
            <p:nvPr/>
          </p:nvSpPr>
          <p:spPr>
            <a:xfrm>
              <a:off x="12146745" y="3016429"/>
              <a:ext cx="3638566" cy="4393417"/>
            </a:xfrm>
            <a:prstGeom prst="roundRect">
              <a:avLst>
                <a:gd name="adj" fmla="val 13071"/>
              </a:avLst>
            </a:prstGeom>
            <a:noFill/>
            <a:ln w="9525" cap="flat" cmpd="sng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92D050"/>
                </a:solidFill>
                <a:latin typeface="+mj-lt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5025176" y="2703036"/>
              <a:ext cx="832518" cy="872790"/>
              <a:chOff x="-554569" y="4899117"/>
              <a:chExt cx="1335489" cy="1400093"/>
            </a:xfrm>
          </p:grpSpPr>
          <p:sp>
            <p:nvSpPr>
              <p:cNvPr id="55" name="Скругленный прямоугольник 54"/>
              <p:cNvSpPr/>
              <p:nvPr/>
            </p:nvSpPr>
            <p:spPr>
              <a:xfrm rot="2707286">
                <a:off x="-109562" y="4899117"/>
                <a:ext cx="784700" cy="784700"/>
              </a:xfrm>
              <a:prstGeom prst="roundRect">
                <a:avLst>
                  <a:gd name="adj" fmla="val 16667"/>
                </a:avLst>
              </a:prstGeom>
              <a:solidFill>
                <a:srgbClr val="00B0F0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" name="Скругленный прямоугольник 55"/>
              <p:cNvSpPr/>
              <p:nvPr/>
            </p:nvSpPr>
            <p:spPr>
              <a:xfrm rot="2707286">
                <a:off x="-554569" y="5030255"/>
                <a:ext cx="1190598" cy="119059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7" name="Скругленный прямоугольник 56"/>
              <p:cNvSpPr/>
              <p:nvPr/>
            </p:nvSpPr>
            <p:spPr>
              <a:xfrm rot="2707286">
                <a:off x="240366" y="5758656"/>
                <a:ext cx="540554" cy="540554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cxnSp>
        <p:nvCxnSpPr>
          <p:cNvPr id="88" name="Прямая соединительная линия 87"/>
          <p:cNvCxnSpPr>
            <a:cxnSpLocks/>
            <a:endCxn id="109" idx="3"/>
          </p:cNvCxnSpPr>
          <p:nvPr/>
        </p:nvCxnSpPr>
        <p:spPr bwMode="auto">
          <a:xfrm flipH="1" flipV="1">
            <a:off x="1232202" y="2252574"/>
            <a:ext cx="1776842" cy="12732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ый треугольник 21"/>
          <p:cNvSpPr/>
          <p:nvPr/>
        </p:nvSpPr>
        <p:spPr bwMode="auto">
          <a:xfrm>
            <a:off x="2299813" y="5731100"/>
            <a:ext cx="1837320" cy="828736"/>
          </a:xfrm>
          <a:prstGeom prst="rtTriangle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38000">
                <a:schemeClr val="bg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74559" y="5946652"/>
            <a:ext cx="4100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  <a:ea typeface="Quattrocento Sans"/>
                <a:cs typeface="Quattrocento Sans"/>
              </a:rPr>
              <a:t>Такое энергоснабжение </a:t>
            </a:r>
            <a:br>
              <a:rPr lang="ru-RU" sz="1400" b="1" dirty="0">
                <a:solidFill>
                  <a:srgbClr val="595959"/>
                </a:solidFill>
                <a:ea typeface="Quattrocento Sans"/>
                <a:cs typeface="Quattrocento Sans"/>
              </a:rPr>
            </a:br>
            <a:r>
              <a:rPr lang="ru-RU" sz="1400" b="1" dirty="0">
                <a:solidFill>
                  <a:srgbClr val="595959"/>
                </a:solidFill>
                <a:ea typeface="Quattrocento Sans"/>
                <a:cs typeface="Quattrocento Sans"/>
              </a:rPr>
              <a:t>не требует никакой сопроводительной сети</a:t>
            </a:r>
            <a:endParaRPr lang="en-US" sz="1400" b="1" dirty="0">
              <a:solidFill>
                <a:srgbClr val="595959"/>
              </a:solidFill>
              <a:ea typeface="Quattrocento Sans"/>
              <a:cs typeface="Quattrocento San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8117" y="3256016"/>
            <a:ext cx="236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  <a:ea typeface="Quattrocento Sans"/>
                <a:cs typeface="Quattrocento Sans"/>
              </a:rPr>
              <a:t>Автономный источник энергии «Топаз»</a:t>
            </a:r>
            <a:endParaRPr lang="en-US" sz="1400" b="1" dirty="0">
              <a:solidFill>
                <a:srgbClr val="595959"/>
              </a:solidFill>
              <a:ea typeface="Quattrocento Sans"/>
              <a:cs typeface="Quattrocento Sans"/>
            </a:endParaRPr>
          </a:p>
        </p:txBody>
      </p: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 flipH="1" flipV="1">
            <a:off x="2098602" y="3645216"/>
            <a:ext cx="584402" cy="4146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81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" y="1645708"/>
            <a:ext cx="8052921" cy="47059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35B9-D827-44B6-8C16-BFD2D9DE8D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возможного использования ЭХГ</a:t>
            </a:r>
          </a:p>
        </p:txBody>
      </p:sp>
      <p:sp>
        <p:nvSpPr>
          <p:cNvPr id="6" name="Google Shape;414;p8"/>
          <p:cNvSpPr/>
          <p:nvPr/>
        </p:nvSpPr>
        <p:spPr>
          <a:xfrm>
            <a:off x="248445" y="821431"/>
            <a:ext cx="86288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МЕТЕОСТАНЦИЙ, РАЗЛИЧНЫХ НАЗЕМНЫХ И  НАВОДНЫХ СИСТЕМ МОНИТОРИНГА,  КОНТРОЛЯ ДВИЖЕНИЯ СУДОВ – СЕВЕРНЫЙ МОРСКОЙ ПУТЬ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534275" y="1592263"/>
            <a:ext cx="4489395" cy="4706810"/>
            <a:chOff x="11518095" y="2703036"/>
            <a:chExt cx="4489395" cy="470681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840817" y="3301504"/>
              <a:ext cx="4166673" cy="395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B0F0"/>
                  </a:solidFill>
                  <a:latin typeface="+mj-lt"/>
                  <a:ea typeface="Quattrocento Sans"/>
                  <a:cs typeface="Quattrocento Sans"/>
                </a:rPr>
                <a:t>ПРЕИМУЩЕСТВА </a:t>
              </a:r>
              <a:br>
                <a:rPr lang="ru-RU" sz="1400" b="1" dirty="0">
                  <a:solidFill>
                    <a:srgbClr val="00B0F0"/>
                  </a:solidFill>
                  <a:latin typeface="+mj-lt"/>
                  <a:ea typeface="Quattrocento Sans"/>
                  <a:cs typeface="Quattrocento Sans"/>
                </a:rPr>
              </a:br>
              <a:r>
                <a:rPr lang="ru-RU" sz="1400" b="1" dirty="0">
                  <a:solidFill>
                    <a:srgbClr val="00B0F0"/>
                  </a:solidFill>
                  <a:latin typeface="+mj-lt"/>
                  <a:ea typeface="Quattrocento Sans"/>
                  <a:cs typeface="Quattrocento Sans"/>
                </a:rPr>
                <a:t>ИСПОЛЬЗОВАНИЯ ЭХГ: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энергоснабжение в местах, удалённых </a:t>
              </a:r>
              <a:b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</a:b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от любой инфраструктуры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нет зависимости энергоснабжения </a:t>
              </a:r>
              <a:b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</a:b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от метеорологических условий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автономность и отсутствие саморазряда </a:t>
              </a:r>
              <a:b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</a:b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(в отличие от аккумуляторов) 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 err="1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экологичность</a:t>
              </a:r>
              <a:endParaRPr lang="ru-RU" sz="1400" dirty="0">
                <a:solidFill>
                  <a:srgbClr val="595959"/>
                </a:solidFill>
                <a:latin typeface="+mj-lt"/>
                <a:ea typeface="Quattrocento Sans"/>
                <a:cs typeface="Segoe UI" panose="020B0502040204020203" pitchFamily="34" charset="0"/>
              </a:endParaRP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энергоёмкость не зависит от температуры окружающей среды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Clr>
                  <a:srgbClr val="00B0F0"/>
                </a:buClr>
                <a:buSzPct val="120000"/>
                <a:buFont typeface="Arial"/>
                <a:buChar char="•"/>
              </a:pP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время автономной работы зависит только </a:t>
              </a:r>
              <a:b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</a:br>
              <a:r>
                <a:rPr lang="ru-RU" sz="1400" dirty="0">
                  <a:solidFill>
                    <a:srgbClr val="595959"/>
                  </a:solidFill>
                  <a:latin typeface="+mj-lt"/>
                  <a:ea typeface="Quattrocento Sans"/>
                  <a:cs typeface="Segoe UI" panose="020B0502040204020203" pitchFamily="34" charset="0"/>
                </a:rPr>
                <a:t>от объёмов хранилища топлива и может достигать 1 года</a:t>
              </a:r>
            </a:p>
          </p:txBody>
        </p:sp>
        <p:sp>
          <p:nvSpPr>
            <p:cNvPr id="9" name="Google Shape;419;p8"/>
            <p:cNvSpPr/>
            <p:nvPr/>
          </p:nvSpPr>
          <p:spPr>
            <a:xfrm>
              <a:off x="11518095" y="3016429"/>
              <a:ext cx="4267216" cy="4393417"/>
            </a:xfrm>
            <a:prstGeom prst="roundRect">
              <a:avLst>
                <a:gd name="adj" fmla="val 13071"/>
              </a:avLst>
            </a:prstGeom>
            <a:noFill/>
            <a:ln w="9525" cap="flat" cmpd="sng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92D050"/>
                </a:solidFill>
                <a:latin typeface="+mj-lt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5025176" y="2703036"/>
              <a:ext cx="832518" cy="872790"/>
              <a:chOff x="-554569" y="4899117"/>
              <a:chExt cx="1335489" cy="1400093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 rot="2707286">
                <a:off x="-109562" y="4899117"/>
                <a:ext cx="784700" cy="784700"/>
              </a:xfrm>
              <a:prstGeom prst="roundRect">
                <a:avLst>
                  <a:gd name="adj" fmla="val 16667"/>
                </a:avLst>
              </a:prstGeom>
              <a:solidFill>
                <a:srgbClr val="00B0F0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" name="Скругленный прямоугольник 11"/>
              <p:cNvSpPr/>
              <p:nvPr/>
            </p:nvSpPr>
            <p:spPr>
              <a:xfrm rot="2707286">
                <a:off x="-554569" y="5030255"/>
                <a:ext cx="1190598" cy="119059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" name="Скругленный прямоугольник 12"/>
              <p:cNvSpPr/>
              <p:nvPr/>
            </p:nvSpPr>
            <p:spPr>
              <a:xfrm rot="2707286">
                <a:off x="240366" y="5758656"/>
                <a:ext cx="540554" cy="540554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14" name="Прямоугольный треугольник 13"/>
          <p:cNvSpPr/>
          <p:nvPr/>
        </p:nvSpPr>
        <p:spPr bwMode="auto">
          <a:xfrm>
            <a:off x="300692" y="1490954"/>
            <a:ext cx="1832752" cy="929732"/>
          </a:xfrm>
          <a:prstGeom prst="rtTriangle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38000">
                <a:schemeClr val="bg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 bwMode="auto">
          <a:xfrm>
            <a:off x="4749479" y="5661139"/>
            <a:ext cx="1837320" cy="929732"/>
          </a:xfrm>
          <a:prstGeom prst="rtTriangle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38000">
                <a:schemeClr val="bg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24530" y="5766198"/>
            <a:ext cx="25256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95959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</a:rPr>
              <a:t>Такое энергоснабжение </a:t>
            </a:r>
            <a:br>
              <a:rPr lang="ru-RU" sz="1400" dirty="0">
                <a:solidFill>
                  <a:srgbClr val="595959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</a:rPr>
            </a:br>
            <a:r>
              <a:rPr lang="ru-RU" sz="1400" dirty="0">
                <a:solidFill>
                  <a:srgbClr val="595959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</a:rPr>
              <a:t>не требует никакой сопроводительной сети</a:t>
            </a:r>
            <a:endParaRPr lang="en-US" sz="1400" dirty="0">
              <a:solidFill>
                <a:srgbClr val="595959"/>
              </a:solidFill>
              <a:latin typeface="Segoe UI Semibold" panose="020B0702040204020203" pitchFamily="34" charset="0"/>
              <a:ea typeface="Quattrocento Sans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3233" y="5975264"/>
            <a:ext cx="236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95959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</a:rPr>
              <a:t>Автономный источник энергии «Топаз»</a:t>
            </a:r>
            <a:endParaRPr lang="en-US" sz="1400" dirty="0">
              <a:solidFill>
                <a:srgbClr val="595959"/>
              </a:solidFill>
              <a:latin typeface="Segoe UI Semibold" panose="020B0702040204020203" pitchFamily="34" charset="0"/>
              <a:ea typeface="Quattrocento Sans"/>
              <a:cs typeface="Segoe UI Semibold" panose="020B0702040204020203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 bwMode="auto">
          <a:xfrm flipH="1">
            <a:off x="1645675" y="4801292"/>
            <a:ext cx="575532" cy="11739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62235" y="5361775"/>
            <a:ext cx="1566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95959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</a:rPr>
              <a:t>Хранилище</a:t>
            </a:r>
            <a:br>
              <a:rPr lang="ru-RU" sz="1400" dirty="0">
                <a:solidFill>
                  <a:srgbClr val="595959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</a:rPr>
            </a:br>
            <a:r>
              <a:rPr lang="ru-RU" sz="1400" dirty="0">
                <a:solidFill>
                  <a:srgbClr val="595959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</a:rPr>
              <a:t>газа</a:t>
            </a:r>
            <a:endParaRPr lang="en-US" sz="1400" dirty="0">
              <a:solidFill>
                <a:srgbClr val="595959"/>
              </a:solidFill>
              <a:latin typeface="Segoe UI Semibold" panose="020B0702040204020203" pitchFamily="34" charset="0"/>
              <a:ea typeface="Quattrocento Sans"/>
              <a:cs typeface="Segoe UI Semibold" panose="020B0702040204020203" pitchFamily="34" charset="0"/>
            </a:endParaRP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 bwMode="auto">
          <a:xfrm flipH="1">
            <a:off x="1347789" y="4581525"/>
            <a:ext cx="439385" cy="8366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8117" y="1575236"/>
            <a:ext cx="5873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95959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</a:rPr>
              <a:t>Установка позволяет </a:t>
            </a:r>
            <a:r>
              <a:rPr lang="ru-RU" sz="1400" dirty="0" err="1">
                <a:solidFill>
                  <a:srgbClr val="595959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</a:rPr>
              <a:t>запитывать</a:t>
            </a:r>
            <a:r>
              <a:rPr lang="ru-RU" sz="1400" dirty="0">
                <a:solidFill>
                  <a:srgbClr val="595959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</a:rPr>
              <a:t> метеостанции и станции слежения за проходящими судами, а также устройства связи для передачи собранной информации</a:t>
            </a:r>
            <a:endParaRPr lang="en-US" sz="1400" dirty="0">
              <a:solidFill>
                <a:srgbClr val="595959"/>
              </a:solidFill>
              <a:latin typeface="Segoe UI Semibold" panose="020B0702040204020203" pitchFamily="34" charset="0"/>
              <a:ea typeface="Quattrocento Sans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2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22BA74-5753-48D8-BC83-0981CB3F3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0" y="1188949"/>
            <a:ext cx="5017018" cy="290779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412EF8B-DAE0-45DB-938A-F05D2A08A2AA}"/>
              </a:ext>
            </a:extLst>
          </p:cNvPr>
          <p:cNvCxnSpPr>
            <a:cxnSpLocks/>
          </p:cNvCxnSpPr>
          <p:nvPr/>
        </p:nvCxnSpPr>
        <p:spPr>
          <a:xfrm>
            <a:off x="2516236" y="5521882"/>
            <a:ext cx="4826956" cy="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35DC2F-700B-6A05-AF26-CB74A92D4D02}"/>
              </a:ext>
            </a:extLst>
          </p:cNvPr>
          <p:cNvSpPr txBox="1"/>
          <p:nvPr/>
        </p:nvSpPr>
        <p:spPr>
          <a:xfrm rot="16200000">
            <a:off x="221434" y="4957549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руб./кВтч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BCC56B04-8F44-DED4-C1DB-44E2351941FD}"/>
              </a:ext>
            </a:extLst>
          </p:cNvPr>
          <p:cNvGraphicFramePr/>
          <p:nvPr/>
        </p:nvGraphicFramePr>
        <p:xfrm>
          <a:off x="888306" y="4111600"/>
          <a:ext cx="4744099" cy="248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A7A69C8-D93A-4E4F-827A-73B6ACB9BF9B}"/>
              </a:ext>
            </a:extLst>
          </p:cNvPr>
          <p:cNvSpPr txBox="1"/>
          <p:nvPr/>
        </p:nvSpPr>
        <p:spPr>
          <a:xfrm>
            <a:off x="873947" y="3872710"/>
            <a:ext cx="49965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cap="small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ПРИВЕДЁННАЯ СТОИМОСТЬ </a:t>
            </a:r>
            <a:r>
              <a:rPr lang="ru-RU" sz="1200" cap="small" dirty="0" err="1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кВТч</a:t>
            </a:r>
            <a:r>
              <a:rPr lang="ru-RU" sz="1200" cap="small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ПРИ ПИТАНИИ ОТ ЛЭП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CC4649-7C0D-4E8C-48F8-D2E67C2E5372}"/>
              </a:ext>
            </a:extLst>
          </p:cNvPr>
          <p:cNvSpPr txBox="1"/>
          <p:nvPr/>
        </p:nvSpPr>
        <p:spPr>
          <a:xfrm>
            <a:off x="6538748" y="3872711"/>
            <a:ext cx="56532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cap="small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ПРИВЕДЁННАЯ СТОИМОСТЬ </a:t>
            </a:r>
            <a:r>
              <a:rPr lang="ru-RU" sz="1200" cap="small" dirty="0" err="1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кВТч</a:t>
            </a:r>
            <a:r>
              <a:rPr lang="ru-RU" sz="1200" cap="small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ОТ АВТОНОМНЫХ ИСТОЧНИКОВ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921B426-BDFE-E571-B643-C7A77323078E}"/>
              </a:ext>
            </a:extLst>
          </p:cNvPr>
          <p:cNvGraphicFramePr/>
          <p:nvPr/>
        </p:nvGraphicFramePr>
        <p:xfrm>
          <a:off x="6552240" y="4069814"/>
          <a:ext cx="5140406" cy="255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134D680-4318-478A-3692-4A69CD2C7C93}"/>
              </a:ext>
            </a:extLst>
          </p:cNvPr>
          <p:cNvSpPr txBox="1"/>
          <p:nvPr/>
        </p:nvSpPr>
        <p:spPr>
          <a:xfrm rot="16200000">
            <a:off x="5938476" y="4972810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702040204020203" pitchFamily="34" charset="0"/>
                <a:cs typeface="Segoe UI" panose="020B0702040204020203" pitchFamily="34" charset="0"/>
              </a:rPr>
              <a:t>руб./кВтч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5DC589B-FFE1-DF7C-8859-7DB5577261C8}"/>
              </a:ext>
            </a:extLst>
          </p:cNvPr>
          <p:cNvSpPr/>
          <p:nvPr/>
        </p:nvSpPr>
        <p:spPr>
          <a:xfrm>
            <a:off x="10658438" y="4383996"/>
            <a:ext cx="249881" cy="1975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702040204020203" pitchFamily="34" charset="0"/>
              <a:cs typeface="Segoe UI" panose="020B0702040204020203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CBF26A9-9778-4462-025A-EBDC9E9E24FC}"/>
              </a:ext>
            </a:extLst>
          </p:cNvPr>
          <p:cNvSpPr/>
          <p:nvPr/>
        </p:nvSpPr>
        <p:spPr>
          <a:xfrm>
            <a:off x="10658438" y="4632352"/>
            <a:ext cx="249881" cy="1975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702040204020203" pitchFamily="34" charset="0"/>
              <a:cs typeface="Segoe UI" panose="020B07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2A14B-3D54-4A52-D31E-A89E4830A45B}"/>
              </a:ext>
            </a:extLst>
          </p:cNvPr>
          <p:cNvSpPr txBox="1"/>
          <p:nvPr/>
        </p:nvSpPr>
        <p:spPr>
          <a:xfrm>
            <a:off x="10916709" y="4313711"/>
            <a:ext cx="76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702040204020203" pitchFamily="34" charset="0"/>
                <a:cs typeface="Segoe UI" panose="020B0702040204020203" pitchFamily="34" charset="0"/>
              </a:rPr>
              <a:t>opex</a:t>
            </a:r>
            <a:endParaRPr lang="ru-RU" sz="1400" cap="small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702040204020203" pitchFamily="34" charset="0"/>
              <a:cs typeface="Segoe UI" panose="020B07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FAC643-0943-9029-B67F-6ECC7027AE8C}"/>
              </a:ext>
            </a:extLst>
          </p:cNvPr>
          <p:cNvSpPr txBox="1"/>
          <p:nvPr/>
        </p:nvSpPr>
        <p:spPr>
          <a:xfrm>
            <a:off x="10916709" y="4573356"/>
            <a:ext cx="1008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702040204020203" pitchFamily="34" charset="0"/>
                <a:cs typeface="Segoe UI" panose="020B0702040204020203" pitchFamily="34" charset="0"/>
              </a:rPr>
              <a:t>capex</a:t>
            </a:r>
            <a:endParaRPr lang="ru-RU" sz="1400" cap="small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702040204020203" pitchFamily="34" charset="0"/>
              <a:cs typeface="Segoe UI" panose="020B07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41F88-6673-CAE7-FF04-32340714DF92}"/>
              </a:ext>
            </a:extLst>
          </p:cNvPr>
          <p:cNvSpPr txBox="1"/>
          <p:nvPr/>
        </p:nvSpPr>
        <p:spPr>
          <a:xfrm>
            <a:off x="168024" y="416428"/>
            <a:ext cx="1007815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Segoe UI Semibold" panose="020B0702040204020203" pitchFamily="34" charset="0"/>
              </a:rPr>
              <a:t>СРАВНЕНИЕ ПРИМЕНЯЕМЫХ ТЕХНОЛОГИЙ ГЕНЕРАЦИИ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Segoe UI Semibold" panose="020B0702040204020203" pitchFamily="34" charset="0"/>
              </a:rPr>
              <a:t>ЭЛЕКТРОЭНЕРГИИ С ТЕХНОЛОГИЕЙ ТОПАЗ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C562F-97B7-4458-DB4F-FA9D2DCEC8F8}"/>
              </a:ext>
            </a:extLst>
          </p:cNvPr>
          <p:cNvSpPr txBox="1"/>
          <p:nvPr/>
        </p:nvSpPr>
        <p:spPr>
          <a:xfrm>
            <a:off x="6543550" y="1225096"/>
            <a:ext cx="5490772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8080"/>
              </a:buClr>
            </a:pPr>
            <a:r>
              <a:rPr lang="ru-RU" sz="1200" spc="-1" dirty="0">
                <a:solidFill>
                  <a:srgbClr val="17A2D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ПРИМЕРЕ ЭЛЕТРОПИТАНИЯ УДАЛЕННОГО ОБЪЕКТА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38A0E04-5736-6875-584D-251B6DDFCAB7}"/>
              </a:ext>
            </a:extLst>
          </p:cNvPr>
          <p:cNvCxnSpPr>
            <a:cxnSpLocks/>
          </p:cNvCxnSpPr>
          <p:nvPr/>
        </p:nvCxnSpPr>
        <p:spPr>
          <a:xfrm>
            <a:off x="2516236" y="5558767"/>
            <a:ext cx="0" cy="675727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1D3185F9-8CEB-B641-51A5-C923FB22090C}"/>
              </a:ext>
            </a:extLst>
          </p:cNvPr>
          <p:cNvSpPr/>
          <p:nvPr/>
        </p:nvSpPr>
        <p:spPr>
          <a:xfrm>
            <a:off x="1352986" y="4191400"/>
            <a:ext cx="2825904" cy="628382"/>
          </a:xfrm>
          <a:prstGeom prst="round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702040204020203" pitchFamily="34" charset="0"/>
                <a:cs typeface="Segoe UI" panose="020B0702040204020203" pitchFamily="34" charset="0"/>
              </a:rPr>
              <a:t>ПРИ УДАЛЕННОСТИ ПОТРЕБИТЕЛЯ </a:t>
            </a:r>
            <a:br>
              <a:rPr lang="ru-RU" sz="10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702040204020203" pitchFamily="34" charset="0"/>
                <a:cs typeface="Segoe UI" panose="020B0702040204020203" pitchFamily="34" charset="0"/>
              </a:rPr>
            </a:br>
            <a:r>
              <a:rPr lang="ru-RU" sz="10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702040204020203" pitchFamily="34" charset="0"/>
                <a:cs typeface="Segoe UI" panose="020B0702040204020203" pitchFamily="34" charset="0"/>
              </a:rPr>
              <a:t>БОЛЕЕ 4 КМ ЭЛЕКТРОЭНЕРГИЯ ИЗ ТОПАЗА ДЕШЕВЛЕ, ЧЕМ ПРИ СТРОИТЕЛЬСТВЕ ЛЭП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1D3185F9-8CEB-B641-51A5-C923FB22090C}"/>
              </a:ext>
            </a:extLst>
          </p:cNvPr>
          <p:cNvSpPr/>
          <p:nvPr/>
        </p:nvSpPr>
        <p:spPr>
          <a:xfrm>
            <a:off x="7030482" y="4191400"/>
            <a:ext cx="2769189" cy="664449"/>
          </a:xfrm>
          <a:prstGeom prst="round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702040204020203" pitchFamily="34" charset="0"/>
                <a:cs typeface="Segoe UI" panose="020B0702040204020203" pitchFamily="34" charset="0"/>
              </a:rPr>
              <a:t>ЭЛЕКТРОЭНЕРГИЯ ВЫРАБАТЫВАЕМАЯ </a:t>
            </a:r>
            <a:br>
              <a:rPr lang="ru-RU" sz="10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702040204020203" pitchFamily="34" charset="0"/>
                <a:cs typeface="Segoe UI" panose="020B0702040204020203" pitchFamily="34" charset="0"/>
              </a:rPr>
            </a:br>
            <a:r>
              <a:rPr lang="ru-RU" sz="10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702040204020203" pitchFamily="34" charset="0"/>
                <a:cs typeface="Segoe UI" panose="020B0702040204020203" pitchFamily="34" charset="0"/>
              </a:rPr>
              <a:t>НА ТОПАЗ ДЕШЕВЛЕ ДРУГИХ АВТОНОМНЫХ ИСТОЧНИКОВ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E4FB11-9A2F-EBD4-B51B-C40653B9944A}"/>
              </a:ext>
            </a:extLst>
          </p:cNvPr>
          <p:cNvSpPr txBox="1"/>
          <p:nvPr/>
        </p:nvSpPr>
        <p:spPr>
          <a:xfrm rot="19901375">
            <a:off x="4136533" y="1961137"/>
            <a:ext cx="8483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10-15 км.</a:t>
            </a:r>
            <a:endParaRPr lang="ru-RU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E5369C-FC0E-49CE-9032-F393D1132F2F}"/>
              </a:ext>
            </a:extLst>
          </p:cNvPr>
          <p:cNvSpPr txBox="1"/>
          <p:nvPr/>
        </p:nvSpPr>
        <p:spPr>
          <a:xfrm>
            <a:off x="6543549" y="1516343"/>
            <a:ext cx="5170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7A2DD"/>
              </a:buClr>
              <a:buSzPct val="120000"/>
              <a:buFont typeface="Segoe UI" panose="020B0502040204020203" pitchFamily="34" charset="0"/>
              <a:buChar char="•"/>
            </a:pPr>
            <a:r>
              <a:rPr lang="ru-RU" sz="12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Электроснабжение потребителей постоянной мощностью 4.1кВт, расположенных на удалении от высоковольтной линии электро-передачи (ЛЭП).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7866E8-BD3F-4449-936C-1C034A85CD01}"/>
              </a:ext>
            </a:extLst>
          </p:cNvPr>
          <p:cNvSpPr txBox="1"/>
          <p:nvPr/>
        </p:nvSpPr>
        <p:spPr>
          <a:xfrm>
            <a:off x="6543549" y="2126129"/>
            <a:ext cx="5170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7A2DD"/>
              </a:buClr>
              <a:buSzPct val="120000"/>
              <a:buFont typeface="Segoe UI" panose="020B0502040204020203" pitchFamily="34" charset="0"/>
              <a:buChar char="•"/>
            </a:pPr>
            <a:r>
              <a:rPr lang="ru-RU" sz="12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Потребители могут запитываться от автономных источников </a:t>
            </a:r>
            <a:br>
              <a:rPr lang="ru-RU" sz="12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базе ЭХГ ТОПАЗ, возобновляемых источников энергии (АГЭУ), дизель-генераторной установки (ДГУ), газопоршневой генераторной установки (ГПУ) или от низковольтной ЛЭП.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15AD9C-B88A-4B57-93EB-EB06D3A48DF0}"/>
              </a:ext>
            </a:extLst>
          </p:cNvPr>
          <p:cNvSpPr txBox="1"/>
          <p:nvPr/>
        </p:nvSpPr>
        <p:spPr>
          <a:xfrm>
            <a:off x="6543549" y="2929290"/>
            <a:ext cx="5170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7A2DD"/>
              </a:buClr>
              <a:buSzPct val="120000"/>
              <a:buFont typeface="Segoe UI" panose="020B0502040204020203" pitchFamily="34" charset="0"/>
              <a:buChar char="•"/>
            </a:pPr>
            <a:r>
              <a:rPr lang="ru-RU" sz="12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электроэнергии по ЛЭП зависит от длины линии электропередачи до потребителя.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E74F7-6330-4B30-8182-C52236F60D64}"/>
              </a:ext>
            </a:extLst>
          </p:cNvPr>
          <p:cNvSpPr txBox="1"/>
          <p:nvPr/>
        </p:nvSpPr>
        <p:spPr>
          <a:xfrm>
            <a:off x="6543549" y="3380536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7A2DD"/>
              </a:buClr>
              <a:buSzPct val="120000"/>
              <a:buFont typeface="Segoe UI" panose="020B0502040204020203" pitchFamily="34" charset="0"/>
              <a:buChar char="•"/>
            </a:pPr>
            <a:r>
              <a:rPr lang="ru-RU" sz="12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Выбор применяемого источника питания основывается </a:t>
            </a:r>
            <a:br>
              <a:rPr lang="ru-RU" sz="12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стоимости владения на горизонте 15 лет.</a:t>
            </a:r>
          </a:p>
        </p:txBody>
      </p:sp>
      <p:sp>
        <p:nvSpPr>
          <p:cNvPr id="29" name="Google Shape;279;p5">
            <a:extLst>
              <a:ext uri="{FF2B5EF4-FFF2-40B4-BE49-F238E27FC236}">
                <a16:creationId xmlns:a16="http://schemas.microsoft.com/office/drawing/2014/main" id="{D4CC6465-6829-4B4B-97BC-9D30072F6AA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9224963" y="6409170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ru-RU" noProof="0" smtClean="0">
                <a:sym typeface="Century Gothic"/>
              </a:rPr>
              <a:pPr lvl="0"/>
              <a:t>14</a:t>
            </a:fld>
            <a:endParaRPr lang="ru-RU" noProof="0"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388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CB032-5255-D3E4-8B24-FD96AD683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ABD8F-38C1-C22B-2273-AAF43DBBAD50}"/>
              </a:ext>
            </a:extLst>
          </p:cNvPr>
          <p:cNvSpPr txBox="1"/>
          <p:nvPr/>
        </p:nvSpPr>
        <p:spPr>
          <a:xfrm>
            <a:off x="189298" y="434541"/>
            <a:ext cx="932688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Segoe UI Semibold" panose="020B0702040204020203" pitchFamily="34" charset="0"/>
              </a:rPr>
              <a:t>ПРИЛОЖЕНИЕ 4. СРАВНЕНИЕ ПРИМЕНЯЕМЫХ ТЕХНОЛОГИЙ 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Segoe UI Semibold" panose="020B0702040204020203" pitchFamily="34" charset="0"/>
              </a:rPr>
              <a:t>ГЕНЕРАЦИИ ЭЛЕКТРОЭНЕРГИИ С ТЕХНОЛОГИЕЙ ТОПАЗ</a:t>
            </a:r>
          </a:p>
        </p:txBody>
      </p:sp>
      <p:graphicFrame>
        <p:nvGraphicFramePr>
          <p:cNvPr id="4" name="3">
            <a:extLst>
              <a:ext uri="{FF2B5EF4-FFF2-40B4-BE49-F238E27FC236}">
                <a16:creationId xmlns:a16="http://schemas.microsoft.com/office/drawing/2014/main" id="{37194FB3-3B49-AB75-5442-150C121E7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932298"/>
              </p:ext>
            </p:extLst>
          </p:nvPr>
        </p:nvGraphicFramePr>
        <p:xfrm>
          <a:off x="300039" y="1458819"/>
          <a:ext cx="11591923" cy="4262712"/>
        </p:xfrm>
        <a:graphic>
          <a:graphicData uri="http://schemas.openxmlformats.org/drawingml/2006/table">
            <a:tbl>
              <a:tblPr/>
              <a:tblGrid>
                <a:gridCol w="2489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636">
                  <a:extLst>
                    <a:ext uri="{9D8B030D-6E8A-4147-A177-3AD203B41FA5}">
                      <a16:colId xmlns:a16="http://schemas.microsoft.com/office/drawing/2014/main" val="284503551"/>
                    </a:ext>
                  </a:extLst>
                </a:gridCol>
                <a:gridCol w="2275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636">
                  <a:extLst>
                    <a:ext uri="{9D8B030D-6E8A-4147-A177-3AD203B41FA5}">
                      <a16:colId xmlns:a16="http://schemas.microsoft.com/office/drawing/2014/main" val="52189700"/>
                    </a:ext>
                  </a:extLst>
                </a:gridCol>
                <a:gridCol w="2275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0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Параметр / Бизнес-кейс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A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Энергоустановка </a:t>
                      </a:r>
                      <a:b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на возобновляемых источниках энергии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(ВИЭ +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ЛиАБ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A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Дизель-генераторная установка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(ДЭС + ДЭС-резерв)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A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Газо-поршневая установка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(ГПУ + ДЭС-резерв)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A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Автономный источник питания на базе ЭХГ ТОПАЗ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(ТОТЭ +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ЛиАБ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A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Тип ресурса (топлива)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Ветер/солнце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Дизельное топливо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Газ из трубопровода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Газ из трубопровода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339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КПД электрический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36%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43%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более 50%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Мощность электрическая, кВт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10,0*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10,0*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5663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CAPEX, </a:t>
                      </a:r>
                      <a:r>
                        <a:rPr lang="ru-RU" sz="1200" kern="1200" spc="-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34,80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15,83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20,24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42,28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6510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OPEX, </a:t>
                      </a:r>
                      <a:r>
                        <a:rPr lang="ru-RU" sz="1200" kern="1200" spc="-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22,84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54,34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28,58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7,39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9330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Стоимость владения за период 15 лет, </a:t>
                      </a:r>
                      <a:r>
                        <a:rPr lang="ru-RU" sz="1200" kern="1200" spc="-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млн.руб</a:t>
                      </a:r>
                      <a:endParaRPr lang="ru-RU" sz="1200" kern="1200" spc="-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57,64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70,17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48,82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49,66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416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Себестоимость 1 кВт, </a:t>
                      </a:r>
                      <a:r>
                        <a:rPr lang="ru-RU" sz="1200" kern="1200" spc="-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руб</a:t>
                      </a: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/кВт*ч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109,35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137,58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93,62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spc="-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92,37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19858"/>
                  </a:ext>
                </a:extLst>
              </a:tr>
              <a:tr h="724359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Удаленность объекта в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которой себестоимость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кВт*ч эквивалентна ЛЭП, км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5,11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6,03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spc="-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4,05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0290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20D2AA-BC1D-C4B3-0774-57254A5DEEF2}"/>
              </a:ext>
            </a:extLst>
          </p:cNvPr>
          <p:cNvSpPr txBox="1"/>
          <p:nvPr/>
        </p:nvSpPr>
        <p:spPr>
          <a:xfrm>
            <a:off x="213630" y="6020676"/>
            <a:ext cx="11393498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Себестоимость электроэнергии, выработанной на энергоустановке ТОПАЗ ниже, чем на других автономных источниках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удалении более 4 км от ЛЭП использование Топаз выгоднее строительства ЛЭП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888B13A-8327-4C95-B148-39702CFC5B96}"/>
              </a:ext>
            </a:extLst>
          </p:cNvPr>
          <p:cNvCxnSpPr>
            <a:cxnSpLocks/>
          </p:cNvCxnSpPr>
          <p:nvPr/>
        </p:nvCxnSpPr>
        <p:spPr bwMode="auto">
          <a:xfrm>
            <a:off x="300038" y="2770324"/>
            <a:ext cx="11587162" cy="16419"/>
          </a:xfrm>
          <a:prstGeom prst="line">
            <a:avLst/>
          </a:prstGeom>
          <a:ln w="9525">
            <a:solidFill>
              <a:srgbClr val="1BA2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A44B72A-E348-4C18-A8D2-B07E3590F7FC}"/>
              </a:ext>
            </a:extLst>
          </p:cNvPr>
          <p:cNvCxnSpPr>
            <a:cxnSpLocks/>
          </p:cNvCxnSpPr>
          <p:nvPr/>
        </p:nvCxnSpPr>
        <p:spPr bwMode="auto">
          <a:xfrm>
            <a:off x="300038" y="3114313"/>
            <a:ext cx="11591925" cy="0"/>
          </a:xfrm>
          <a:prstGeom prst="line">
            <a:avLst/>
          </a:prstGeom>
          <a:ln w="9525">
            <a:solidFill>
              <a:srgbClr val="1BA2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45880C-2E6C-4619-8363-409490FBE087}"/>
              </a:ext>
            </a:extLst>
          </p:cNvPr>
          <p:cNvCxnSpPr>
            <a:cxnSpLocks/>
          </p:cNvCxnSpPr>
          <p:nvPr/>
        </p:nvCxnSpPr>
        <p:spPr bwMode="auto">
          <a:xfrm>
            <a:off x="300038" y="3471364"/>
            <a:ext cx="11591925" cy="0"/>
          </a:xfrm>
          <a:prstGeom prst="line">
            <a:avLst/>
          </a:prstGeom>
          <a:ln w="9525">
            <a:solidFill>
              <a:srgbClr val="1BA2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20A3E6E-7065-4667-B08F-B6B42EE60B3F}"/>
              </a:ext>
            </a:extLst>
          </p:cNvPr>
          <p:cNvCxnSpPr>
            <a:cxnSpLocks/>
          </p:cNvCxnSpPr>
          <p:nvPr/>
        </p:nvCxnSpPr>
        <p:spPr bwMode="auto">
          <a:xfrm>
            <a:off x="300038" y="3837124"/>
            <a:ext cx="11591925" cy="0"/>
          </a:xfrm>
          <a:prstGeom prst="line">
            <a:avLst/>
          </a:prstGeom>
          <a:ln w="9525">
            <a:solidFill>
              <a:srgbClr val="1BA2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2D33A48-DA47-46E2-A9C7-1F953283E48A}"/>
              </a:ext>
            </a:extLst>
          </p:cNvPr>
          <p:cNvCxnSpPr>
            <a:cxnSpLocks/>
          </p:cNvCxnSpPr>
          <p:nvPr/>
        </p:nvCxnSpPr>
        <p:spPr bwMode="auto">
          <a:xfrm>
            <a:off x="300038" y="4176758"/>
            <a:ext cx="11591925" cy="0"/>
          </a:xfrm>
          <a:prstGeom prst="line">
            <a:avLst/>
          </a:prstGeom>
          <a:ln w="9525">
            <a:solidFill>
              <a:srgbClr val="1BA2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2752BE3-6CEE-4D35-8C7F-BC5FE47D840C}"/>
              </a:ext>
            </a:extLst>
          </p:cNvPr>
          <p:cNvCxnSpPr>
            <a:cxnSpLocks/>
          </p:cNvCxnSpPr>
          <p:nvPr/>
        </p:nvCxnSpPr>
        <p:spPr bwMode="auto">
          <a:xfrm>
            <a:off x="300038" y="4620894"/>
            <a:ext cx="11439116" cy="0"/>
          </a:xfrm>
          <a:prstGeom prst="line">
            <a:avLst/>
          </a:prstGeom>
          <a:ln w="9525">
            <a:solidFill>
              <a:srgbClr val="1BA2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1CF0B5E-B18A-4F8B-9BB9-F1CF4951050F}"/>
              </a:ext>
            </a:extLst>
          </p:cNvPr>
          <p:cNvCxnSpPr>
            <a:cxnSpLocks/>
          </p:cNvCxnSpPr>
          <p:nvPr/>
        </p:nvCxnSpPr>
        <p:spPr bwMode="auto">
          <a:xfrm>
            <a:off x="300038" y="5004072"/>
            <a:ext cx="11591925" cy="0"/>
          </a:xfrm>
          <a:prstGeom prst="line">
            <a:avLst/>
          </a:prstGeom>
          <a:ln w="9525">
            <a:solidFill>
              <a:srgbClr val="1BA2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187BF2A-AB2B-4990-8C67-9F1CCD34BCD1}"/>
              </a:ext>
            </a:extLst>
          </p:cNvPr>
          <p:cNvCxnSpPr>
            <a:cxnSpLocks/>
          </p:cNvCxnSpPr>
          <p:nvPr/>
        </p:nvCxnSpPr>
        <p:spPr bwMode="auto">
          <a:xfrm>
            <a:off x="300038" y="5718175"/>
            <a:ext cx="11439116" cy="0"/>
          </a:xfrm>
          <a:prstGeom prst="line">
            <a:avLst/>
          </a:prstGeom>
          <a:ln w="9525">
            <a:solidFill>
              <a:srgbClr val="1BA2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79;p5">
            <a:extLst>
              <a:ext uri="{FF2B5EF4-FFF2-40B4-BE49-F238E27FC236}">
                <a16:creationId xmlns:a16="http://schemas.microsoft.com/office/drawing/2014/main" id="{729044CD-B349-4F0F-8B07-78E58BAE96F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9224963" y="6409170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ru-RU" noProof="0" smtClean="0">
                <a:sym typeface="Century Gothic"/>
              </a:rPr>
              <a:pPr lvl="0"/>
              <a:t>15</a:t>
            </a:fld>
            <a:endParaRPr lang="ru-RU" noProof="0"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317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Segoe UI Semibold" panose="020B0702040204020203" pitchFamily="34" charset="0"/>
              </a:rPr>
              <a:t>Примеры реализованных проектов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013" y="1720763"/>
            <a:ext cx="5625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СИСТЕМА ОСНОВНОГО ЭЛЕКТРОПИТАНИЯ ЭХЗ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36205"/>
              </p:ext>
            </p:extLst>
          </p:nvPr>
        </p:nvGraphicFramePr>
        <p:xfrm>
          <a:off x="300037" y="3613954"/>
          <a:ext cx="5752419" cy="2595705"/>
        </p:xfrm>
        <a:graphic>
          <a:graphicData uri="http://schemas.openxmlformats.org/drawingml/2006/table">
            <a:tbl>
              <a:tblPr/>
              <a:tblGrid>
                <a:gridCol w="3620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723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Мощность ном/макс, Вт</a:t>
                      </a:r>
                    </a:p>
                  </a:txBody>
                  <a:tcPr marL="60748" marR="5358" marT="5359" marB="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1200/1500</a:t>
                      </a:r>
                    </a:p>
                  </a:txBody>
                  <a:tcPr marL="108000" marR="51434" marT="25724" marB="25724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9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Топливо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80997" marR="7144" marT="714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Природный газ</a:t>
                      </a:r>
                    </a:p>
                  </a:txBody>
                  <a:tcPr marL="144000" marR="68578" marT="34298" marB="342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97">
                <a:tc>
                  <a:txBody>
                    <a:bodyPr/>
                    <a:lstStyle/>
                    <a:p>
                      <a:pPr marL="0" marR="0" lvl="0" indent="0" algn="l" defTabSz="91281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Установленный срок службы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80997" marR="7144" marT="714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 лет</a:t>
                      </a:r>
                    </a:p>
                  </a:txBody>
                  <a:tcPr marL="144000" marR="68578" marT="34298" marB="342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997">
                <a:tc>
                  <a:txBody>
                    <a:bodyPr/>
                    <a:lstStyle/>
                    <a:p>
                      <a:pPr marL="0" marR="0" lvl="0" indent="0" algn="l" defTabSz="91281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Габариты (Д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×</a:t>
                      </a: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В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×</a:t>
                      </a: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Ш), мм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81019" marR="7146" marT="71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BFF9"/>
                        </a:buClr>
                        <a:buSzTx/>
                        <a:buFont typeface="Wingdings 3"/>
                        <a:buNone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930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× 1840 × 1043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144000" marR="68597" marT="34291" marB="342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997">
                <a:tc>
                  <a:txBody>
                    <a:bodyPr/>
                    <a:lstStyle/>
                    <a:p>
                      <a:pPr marL="0" marR="0" lvl="0" indent="0" algn="l" defTabSz="91281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Диапазон температуры эксплуатации 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80997" marR="7144" marT="714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-45 … +45 </a:t>
                      </a:r>
                      <a:r>
                        <a:rPr lang="en-US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°C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144000" marR="68578" marT="34298" marB="342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997">
                <a:tc>
                  <a:txBody>
                    <a:bodyPr/>
                    <a:lstStyle/>
                    <a:p>
                      <a:pPr marL="0" marR="0" lvl="0" indent="0" algn="l" defTabSz="91281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Интервал технического обслуживания 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80997" marR="7144" marT="714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 год</a:t>
                      </a:r>
                    </a:p>
                  </a:txBody>
                  <a:tcPr marL="144000" marR="68578" marT="34298" marB="342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997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0" i="0" u="none" strike="noStrike" kern="1200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Ввод в эксплуатацию</a:t>
                      </a:r>
                    </a:p>
                  </a:txBody>
                  <a:tcPr marL="60748" marR="5358" marT="5359" marB="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0" i="0" u="none" strike="noStrike" kern="1200" cap="none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08.2021 г.</a:t>
                      </a:r>
                    </a:p>
                  </a:txBody>
                  <a:tcPr marL="108000" marR="51434" marT="25724" marB="25724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494977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878" y="2043482"/>
            <a:ext cx="5658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Энергоустановка электрической мощностью 1200</a:t>
            </a:r>
            <a:r>
              <a:rPr lang="ru-RU" sz="1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_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Вт переменного тока для обеспечения электрохимической </a:t>
            </a:r>
            <a:b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защиты участка трубопровода в зоне крановой площадки </a:t>
            </a:r>
            <a:b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КП-251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3158" y="3131720"/>
            <a:ext cx="5076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Энергоустановка Гамма на базе планарных ТОТЭ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35534" y="3133653"/>
            <a:ext cx="399805" cy="303911"/>
            <a:chOff x="592138" y="3013076"/>
            <a:chExt cx="430212" cy="32702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92138" y="3013076"/>
              <a:ext cx="430212" cy="327025"/>
            </a:xfrm>
            <a:custGeom>
              <a:avLst/>
              <a:gdLst>
                <a:gd name="T0" fmla="*/ 47 w 192"/>
                <a:gd name="T1" fmla="*/ 138 h 146"/>
                <a:gd name="T2" fmla="*/ 30 w 192"/>
                <a:gd name="T3" fmla="*/ 139 h 146"/>
                <a:gd name="T4" fmla="*/ 28 w 192"/>
                <a:gd name="T5" fmla="*/ 130 h 146"/>
                <a:gd name="T6" fmla="*/ 46 w 192"/>
                <a:gd name="T7" fmla="*/ 129 h 146"/>
                <a:gd name="T8" fmla="*/ 162 w 192"/>
                <a:gd name="T9" fmla="*/ 138 h 146"/>
                <a:gd name="T10" fmla="*/ 145 w 192"/>
                <a:gd name="T11" fmla="*/ 137 h 146"/>
                <a:gd name="T12" fmla="*/ 146 w 192"/>
                <a:gd name="T13" fmla="*/ 128 h 146"/>
                <a:gd name="T14" fmla="*/ 163 w 192"/>
                <a:gd name="T15" fmla="*/ 130 h 146"/>
                <a:gd name="T16" fmla="*/ 162 w 192"/>
                <a:gd name="T17" fmla="*/ 138 h 146"/>
                <a:gd name="T18" fmla="*/ 16 w 192"/>
                <a:gd name="T19" fmla="*/ 0 h 146"/>
                <a:gd name="T20" fmla="*/ 11 w 192"/>
                <a:gd name="T21" fmla="*/ 8 h 146"/>
                <a:gd name="T22" fmla="*/ 10 w 192"/>
                <a:gd name="T23" fmla="*/ 102 h 146"/>
                <a:gd name="T24" fmla="*/ 0 w 192"/>
                <a:gd name="T25" fmla="*/ 106 h 146"/>
                <a:gd name="T26" fmla="*/ 5 w 192"/>
                <a:gd name="T27" fmla="*/ 129 h 146"/>
                <a:gd name="T28" fmla="*/ 22 w 192"/>
                <a:gd name="T29" fmla="*/ 130 h 146"/>
                <a:gd name="T30" fmla="*/ 26 w 192"/>
                <a:gd name="T31" fmla="*/ 146 h 146"/>
                <a:gd name="T32" fmla="*/ 54 w 192"/>
                <a:gd name="T33" fmla="*/ 141 h 146"/>
                <a:gd name="T34" fmla="*/ 56 w 192"/>
                <a:gd name="T35" fmla="*/ 129 h 146"/>
                <a:gd name="T36" fmla="*/ 91 w 192"/>
                <a:gd name="T37" fmla="*/ 125 h 146"/>
                <a:gd name="T38" fmla="*/ 8 w 192"/>
                <a:gd name="T39" fmla="*/ 122 h 146"/>
                <a:gd name="T40" fmla="*/ 7 w 192"/>
                <a:gd name="T41" fmla="*/ 110 h 146"/>
                <a:gd name="T42" fmla="*/ 183 w 192"/>
                <a:gd name="T43" fmla="*/ 109 h 146"/>
                <a:gd name="T44" fmla="*/ 184 w 192"/>
                <a:gd name="T45" fmla="*/ 120 h 146"/>
                <a:gd name="T46" fmla="*/ 105 w 192"/>
                <a:gd name="T47" fmla="*/ 122 h 146"/>
                <a:gd name="T48" fmla="*/ 105 w 192"/>
                <a:gd name="T49" fmla="*/ 129 h 146"/>
                <a:gd name="T50" fmla="*/ 138 w 192"/>
                <a:gd name="T51" fmla="*/ 130 h 146"/>
                <a:gd name="T52" fmla="*/ 143 w 192"/>
                <a:gd name="T53" fmla="*/ 146 h 146"/>
                <a:gd name="T54" fmla="*/ 171 w 192"/>
                <a:gd name="T55" fmla="*/ 141 h 146"/>
                <a:gd name="T56" fmla="*/ 172 w 192"/>
                <a:gd name="T57" fmla="*/ 129 h 146"/>
                <a:gd name="T58" fmla="*/ 192 w 192"/>
                <a:gd name="T59" fmla="*/ 124 h 146"/>
                <a:gd name="T60" fmla="*/ 188 w 192"/>
                <a:gd name="T61" fmla="*/ 102 h 146"/>
                <a:gd name="T62" fmla="*/ 181 w 192"/>
                <a:gd name="T63" fmla="*/ 100 h 146"/>
                <a:gd name="T64" fmla="*/ 181 w 192"/>
                <a:gd name="T65" fmla="*/ 6 h 146"/>
                <a:gd name="T66" fmla="*/ 20 w 192"/>
                <a:gd name="T67" fmla="*/ 8 h 146"/>
                <a:gd name="T68" fmla="*/ 174 w 192"/>
                <a:gd name="T69" fmla="*/ 9 h 146"/>
                <a:gd name="T70" fmla="*/ 172 w 192"/>
                <a:gd name="T71" fmla="*/ 102 h 146"/>
                <a:gd name="T72" fmla="*/ 18 w 192"/>
                <a:gd name="T73" fmla="*/ 101 h 146"/>
                <a:gd name="T74" fmla="*/ 20 w 192"/>
                <a:gd name="T75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46">
                  <a:moveTo>
                    <a:pt x="47" y="130"/>
                  </a:moveTo>
                  <a:cubicBezTo>
                    <a:pt x="47" y="138"/>
                    <a:pt x="47" y="138"/>
                    <a:pt x="47" y="138"/>
                  </a:cubicBezTo>
                  <a:cubicBezTo>
                    <a:pt x="47" y="138"/>
                    <a:pt x="46" y="139"/>
                    <a:pt x="46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29" y="139"/>
                    <a:pt x="28" y="138"/>
                    <a:pt x="28" y="138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28" y="130"/>
                    <a:pt x="29" y="129"/>
                    <a:pt x="30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6" y="129"/>
                    <a:pt x="47" y="129"/>
                    <a:pt x="47" y="130"/>
                  </a:cubicBezTo>
                  <a:close/>
                  <a:moveTo>
                    <a:pt x="162" y="138"/>
                  </a:move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5" y="138"/>
                    <a:pt x="145" y="137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5" y="129"/>
                    <a:pt x="145" y="128"/>
                    <a:pt x="146" y="12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2" y="128"/>
                    <a:pt x="163" y="129"/>
                    <a:pt x="163" y="130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8"/>
                    <a:pt x="163" y="138"/>
                    <a:pt x="162" y="138"/>
                  </a:cubicBezTo>
                  <a:close/>
                  <a:moveTo>
                    <a:pt x="17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1" y="2"/>
                    <a:pt x="11" y="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1" y="102"/>
                    <a:pt x="10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2" y="102"/>
                    <a:pt x="0" y="104"/>
                    <a:pt x="0" y="10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9"/>
                    <a:pt x="5" y="129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21" y="129"/>
                    <a:pt x="22" y="129"/>
                    <a:pt x="22" y="130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22" y="144"/>
                    <a:pt x="24" y="146"/>
                    <a:pt x="26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2" y="146"/>
                    <a:pt x="54" y="144"/>
                    <a:pt x="54" y="141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4" y="130"/>
                    <a:pt x="55" y="129"/>
                    <a:pt x="56" y="129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90" y="129"/>
                    <a:pt x="91" y="127"/>
                    <a:pt x="91" y="125"/>
                  </a:cubicBezTo>
                  <a:cubicBezTo>
                    <a:pt x="91" y="123"/>
                    <a:pt x="90" y="122"/>
                    <a:pt x="8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7" y="121"/>
                    <a:pt x="7" y="12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7" y="110"/>
                    <a:pt x="8" y="109"/>
                    <a:pt x="8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4" y="109"/>
                    <a:pt x="184" y="110"/>
                    <a:pt x="184" y="110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4" y="121"/>
                    <a:pt x="184" y="122"/>
                    <a:pt x="183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3" y="122"/>
                    <a:pt x="101" y="123"/>
                    <a:pt x="101" y="125"/>
                  </a:cubicBezTo>
                  <a:cubicBezTo>
                    <a:pt x="101" y="127"/>
                    <a:pt x="103" y="129"/>
                    <a:pt x="105" y="129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129"/>
                    <a:pt x="138" y="129"/>
                    <a:pt x="138" y="130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8" y="144"/>
                    <a:pt x="140" y="146"/>
                    <a:pt x="143" y="146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9" y="146"/>
                    <a:pt x="171" y="144"/>
                    <a:pt x="171" y="141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1" y="130"/>
                    <a:pt x="171" y="129"/>
                    <a:pt x="172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90" y="129"/>
                    <a:pt x="192" y="127"/>
                    <a:pt x="192" y="124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2" y="104"/>
                    <a:pt x="190" y="102"/>
                    <a:pt x="188" y="102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102"/>
                    <a:pt x="181" y="101"/>
                    <a:pt x="181" y="100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1" y="3"/>
                    <a:pt x="178" y="0"/>
                    <a:pt x="175" y="0"/>
                  </a:cubicBezTo>
                  <a:close/>
                  <a:moveTo>
                    <a:pt x="20" y="8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73" y="8"/>
                    <a:pt x="174" y="8"/>
                    <a:pt x="174" y="9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4" y="101"/>
                    <a:pt x="173" y="102"/>
                    <a:pt x="172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9" y="102"/>
                    <a:pt x="18" y="102"/>
                    <a:pt x="18" y="10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8"/>
                    <a:pt x="20" y="8"/>
                  </a:cubicBezTo>
                  <a:close/>
                </a:path>
              </a:pathLst>
            </a:custGeom>
            <a:solidFill>
              <a:srgbClr val="1BA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90563" y="3079751"/>
              <a:ext cx="233362" cy="15875"/>
            </a:xfrm>
            <a:custGeom>
              <a:avLst/>
              <a:gdLst>
                <a:gd name="T0" fmla="*/ 100 w 104"/>
                <a:gd name="T1" fmla="*/ 0 h 7"/>
                <a:gd name="T2" fmla="*/ 4 w 104"/>
                <a:gd name="T3" fmla="*/ 0 h 7"/>
                <a:gd name="T4" fmla="*/ 0 w 104"/>
                <a:gd name="T5" fmla="*/ 4 h 7"/>
                <a:gd name="T6" fmla="*/ 4 w 104"/>
                <a:gd name="T7" fmla="*/ 7 h 7"/>
                <a:gd name="T8" fmla="*/ 100 w 104"/>
                <a:gd name="T9" fmla="*/ 7 h 7"/>
                <a:gd name="T10" fmla="*/ 104 w 104"/>
                <a:gd name="T11" fmla="*/ 4 h 7"/>
                <a:gd name="T12" fmla="*/ 100 w 10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104" y="6"/>
                    <a:pt x="104" y="4"/>
                  </a:cubicBezTo>
                  <a:cubicBezTo>
                    <a:pt x="104" y="2"/>
                    <a:pt x="102" y="0"/>
                    <a:pt x="100" y="0"/>
                  </a:cubicBezTo>
                  <a:close/>
                </a:path>
              </a:pathLst>
            </a:custGeom>
            <a:solidFill>
              <a:srgbClr val="1BA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690563" y="3116263"/>
              <a:ext cx="233362" cy="15875"/>
            </a:xfrm>
            <a:custGeom>
              <a:avLst/>
              <a:gdLst>
                <a:gd name="T0" fmla="*/ 100 w 104"/>
                <a:gd name="T1" fmla="*/ 0 h 7"/>
                <a:gd name="T2" fmla="*/ 4 w 104"/>
                <a:gd name="T3" fmla="*/ 0 h 7"/>
                <a:gd name="T4" fmla="*/ 0 w 104"/>
                <a:gd name="T5" fmla="*/ 3 h 7"/>
                <a:gd name="T6" fmla="*/ 4 w 104"/>
                <a:gd name="T7" fmla="*/ 7 h 7"/>
                <a:gd name="T8" fmla="*/ 100 w 104"/>
                <a:gd name="T9" fmla="*/ 7 h 7"/>
                <a:gd name="T10" fmla="*/ 104 w 104"/>
                <a:gd name="T11" fmla="*/ 3 h 7"/>
                <a:gd name="T12" fmla="*/ 100 w 10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104" y="5"/>
                    <a:pt x="104" y="3"/>
                  </a:cubicBezTo>
                  <a:cubicBezTo>
                    <a:pt x="104" y="1"/>
                    <a:pt x="102" y="0"/>
                    <a:pt x="100" y="0"/>
                  </a:cubicBezTo>
                  <a:close/>
                </a:path>
              </a:pathLst>
            </a:custGeom>
            <a:solidFill>
              <a:srgbClr val="1BA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90563" y="3149601"/>
              <a:ext cx="233362" cy="15875"/>
            </a:xfrm>
            <a:custGeom>
              <a:avLst/>
              <a:gdLst>
                <a:gd name="T0" fmla="*/ 100 w 104"/>
                <a:gd name="T1" fmla="*/ 0 h 7"/>
                <a:gd name="T2" fmla="*/ 4 w 104"/>
                <a:gd name="T3" fmla="*/ 0 h 7"/>
                <a:gd name="T4" fmla="*/ 0 w 104"/>
                <a:gd name="T5" fmla="*/ 3 h 7"/>
                <a:gd name="T6" fmla="*/ 4 w 104"/>
                <a:gd name="T7" fmla="*/ 7 h 7"/>
                <a:gd name="T8" fmla="*/ 100 w 104"/>
                <a:gd name="T9" fmla="*/ 7 h 7"/>
                <a:gd name="T10" fmla="*/ 104 w 104"/>
                <a:gd name="T11" fmla="*/ 3 h 7"/>
                <a:gd name="T12" fmla="*/ 100 w 10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104" y="5"/>
                    <a:pt x="104" y="3"/>
                  </a:cubicBezTo>
                  <a:cubicBezTo>
                    <a:pt x="104" y="1"/>
                    <a:pt x="102" y="0"/>
                    <a:pt x="100" y="0"/>
                  </a:cubicBezTo>
                  <a:close/>
                </a:path>
              </a:pathLst>
            </a:custGeom>
            <a:solidFill>
              <a:srgbClr val="1BA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690563" y="3182938"/>
              <a:ext cx="233362" cy="19050"/>
            </a:xfrm>
            <a:custGeom>
              <a:avLst/>
              <a:gdLst>
                <a:gd name="T0" fmla="*/ 100 w 104"/>
                <a:gd name="T1" fmla="*/ 0 h 8"/>
                <a:gd name="T2" fmla="*/ 4 w 104"/>
                <a:gd name="T3" fmla="*/ 0 h 8"/>
                <a:gd name="T4" fmla="*/ 0 w 104"/>
                <a:gd name="T5" fmla="*/ 4 h 8"/>
                <a:gd name="T6" fmla="*/ 4 w 104"/>
                <a:gd name="T7" fmla="*/ 8 h 8"/>
                <a:gd name="T8" fmla="*/ 100 w 104"/>
                <a:gd name="T9" fmla="*/ 8 h 8"/>
                <a:gd name="T10" fmla="*/ 104 w 104"/>
                <a:gd name="T11" fmla="*/ 4 h 8"/>
                <a:gd name="T12" fmla="*/ 100 w 10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">
                  <a:moveTo>
                    <a:pt x="10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2" y="8"/>
                    <a:pt x="104" y="6"/>
                    <a:pt x="104" y="4"/>
                  </a:cubicBezTo>
                  <a:cubicBezTo>
                    <a:pt x="104" y="2"/>
                    <a:pt x="102" y="0"/>
                    <a:pt x="100" y="0"/>
                  </a:cubicBezTo>
                  <a:close/>
                </a:path>
              </a:pathLst>
            </a:custGeom>
            <a:solidFill>
              <a:srgbClr val="1BA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08025" y="3054351"/>
              <a:ext cx="19050" cy="19050"/>
            </a:xfrm>
            <a:custGeom>
              <a:avLst/>
              <a:gdLst>
                <a:gd name="T0" fmla="*/ 8 w 8"/>
                <a:gd name="T1" fmla="*/ 3 h 8"/>
                <a:gd name="T2" fmla="*/ 4 w 8"/>
                <a:gd name="T3" fmla="*/ 0 h 8"/>
                <a:gd name="T4" fmla="*/ 0 w 8"/>
                <a:gd name="T5" fmla="*/ 3 h 8"/>
                <a:gd name="T6" fmla="*/ 2 w 8"/>
                <a:gd name="T7" fmla="*/ 7 h 8"/>
                <a:gd name="T8" fmla="*/ 6 w 8"/>
                <a:gd name="T9" fmla="*/ 7 h 8"/>
                <a:gd name="T10" fmla="*/ 8 w 8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3" y="7"/>
                    <a:pt x="4" y="8"/>
                    <a:pt x="6" y="7"/>
                  </a:cubicBezTo>
                  <a:cubicBezTo>
                    <a:pt x="8" y="7"/>
                    <a:pt x="8" y="5"/>
                    <a:pt x="8" y="3"/>
                  </a:cubicBezTo>
                  <a:close/>
                </a:path>
              </a:pathLst>
            </a:custGeom>
            <a:solidFill>
              <a:srgbClr val="1BA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890588" y="3054351"/>
              <a:ext cx="17462" cy="19050"/>
            </a:xfrm>
            <a:custGeom>
              <a:avLst/>
              <a:gdLst>
                <a:gd name="T0" fmla="*/ 7 w 8"/>
                <a:gd name="T1" fmla="*/ 3 h 8"/>
                <a:gd name="T2" fmla="*/ 4 w 8"/>
                <a:gd name="T3" fmla="*/ 0 h 8"/>
                <a:gd name="T4" fmla="*/ 0 w 8"/>
                <a:gd name="T5" fmla="*/ 3 h 8"/>
                <a:gd name="T6" fmla="*/ 1 w 8"/>
                <a:gd name="T7" fmla="*/ 7 h 8"/>
                <a:gd name="T8" fmla="*/ 6 w 8"/>
                <a:gd name="T9" fmla="*/ 7 h 8"/>
                <a:gd name="T10" fmla="*/ 7 w 8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3" y="7"/>
                    <a:pt x="4" y="8"/>
                    <a:pt x="6" y="7"/>
                  </a:cubicBezTo>
                  <a:cubicBezTo>
                    <a:pt x="7" y="7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1BA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08025" y="3205163"/>
              <a:ext cx="19050" cy="19050"/>
            </a:xfrm>
            <a:custGeom>
              <a:avLst/>
              <a:gdLst>
                <a:gd name="T0" fmla="*/ 8 w 8"/>
                <a:gd name="T1" fmla="*/ 3 h 8"/>
                <a:gd name="T2" fmla="*/ 4 w 8"/>
                <a:gd name="T3" fmla="*/ 0 h 8"/>
                <a:gd name="T4" fmla="*/ 0 w 8"/>
                <a:gd name="T5" fmla="*/ 3 h 8"/>
                <a:gd name="T6" fmla="*/ 2 w 8"/>
                <a:gd name="T7" fmla="*/ 7 h 8"/>
                <a:gd name="T8" fmla="*/ 6 w 8"/>
                <a:gd name="T9" fmla="*/ 7 h 8"/>
                <a:gd name="T10" fmla="*/ 8 w 8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4" y="8"/>
                    <a:pt x="6" y="7"/>
                  </a:cubicBezTo>
                  <a:cubicBezTo>
                    <a:pt x="8" y="6"/>
                    <a:pt x="8" y="4"/>
                    <a:pt x="8" y="3"/>
                  </a:cubicBezTo>
                  <a:close/>
                </a:path>
              </a:pathLst>
            </a:custGeom>
            <a:solidFill>
              <a:srgbClr val="1BA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890588" y="3205163"/>
              <a:ext cx="17462" cy="19050"/>
            </a:xfrm>
            <a:custGeom>
              <a:avLst/>
              <a:gdLst>
                <a:gd name="T0" fmla="*/ 7 w 8"/>
                <a:gd name="T1" fmla="*/ 3 h 8"/>
                <a:gd name="T2" fmla="*/ 4 w 8"/>
                <a:gd name="T3" fmla="*/ 0 h 8"/>
                <a:gd name="T4" fmla="*/ 0 w 8"/>
                <a:gd name="T5" fmla="*/ 3 h 8"/>
                <a:gd name="T6" fmla="*/ 1 w 8"/>
                <a:gd name="T7" fmla="*/ 7 h 8"/>
                <a:gd name="T8" fmla="*/ 6 w 8"/>
                <a:gd name="T9" fmla="*/ 7 h 8"/>
                <a:gd name="T10" fmla="*/ 7 w 8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3" y="8"/>
                    <a:pt x="4" y="8"/>
                    <a:pt x="6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1BA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" b="-75"/>
          <a:stretch/>
        </p:blipFill>
        <p:spPr>
          <a:xfrm>
            <a:off x="6292807" y="2216835"/>
            <a:ext cx="3246634" cy="3992824"/>
          </a:xfrm>
          <a:prstGeom prst="roundRect">
            <a:avLst>
              <a:gd name="adj" fmla="val 11191"/>
            </a:avLst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7137" y="2216834"/>
            <a:ext cx="2043112" cy="2353976"/>
          </a:xfrm>
          <a:prstGeom prst="roundRect">
            <a:avLst>
              <a:gd name="adj" fmla="val 16045"/>
            </a:avLst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7137" y="4811662"/>
            <a:ext cx="2043112" cy="1397996"/>
          </a:xfrm>
          <a:prstGeom prst="round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27013" y="1080000"/>
            <a:ext cx="9433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B0F0"/>
                </a:solidFill>
                <a:ea typeface="Century Gothic"/>
                <a:cs typeface="Segoe UI Semibold" panose="020B0702040204020203" pitchFamily="34" charset="0"/>
                <a:sym typeface="Century Gothic"/>
              </a:rPr>
              <a:t>ООО «ГАЗПРОМ ТРАНСГАЗ КАЗАНЬ» (КП-251 газопровода Миннибаево – Казань)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 rot="2707286">
            <a:off x="5778225" y="1566456"/>
            <a:ext cx="169645" cy="169645"/>
          </a:xfrm>
          <a:prstGeom prst="roundRect">
            <a:avLst>
              <a:gd name="adj" fmla="val 2194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6104709" y="1648953"/>
            <a:ext cx="5787254" cy="0"/>
          </a:xfrm>
          <a:prstGeom prst="line">
            <a:avLst/>
          </a:prstGeom>
          <a:noFill/>
          <a:ln w="6350">
            <a:solidFill>
              <a:srgbClr val="1BA2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0038" y="1648953"/>
            <a:ext cx="5302105" cy="0"/>
          </a:xfrm>
          <a:prstGeom prst="line">
            <a:avLst/>
          </a:prstGeom>
          <a:noFill/>
          <a:ln w="6350">
            <a:solidFill>
              <a:srgbClr val="1BA2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Google Shape;279;p5">
            <a:extLst>
              <a:ext uri="{FF2B5EF4-FFF2-40B4-BE49-F238E27FC236}">
                <a16:creationId xmlns:a16="http://schemas.microsoft.com/office/drawing/2014/main" id="{5EA49D01-2B01-439E-9E32-8C275A4146DD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9224963" y="6409170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ru-RU" noProof="0" smtClean="0">
                <a:sym typeface="Century Gothic"/>
              </a:rPr>
              <a:pPr lvl="0"/>
              <a:t>16</a:t>
            </a:fld>
            <a:endParaRPr lang="ru-RU" noProof="0"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455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 bwMode="auto">
          <a:xfrm>
            <a:off x="5484414" y="1472840"/>
            <a:ext cx="6228895" cy="225273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0" dir="2700000" algn="tl" rotWithShape="0">
              <a:srgbClr val="1BA8E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8" name="PlaceHold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B01632-B91B-42BF-B3F9-AF8A9D9F52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5"/>
          <a:stretch/>
        </p:blipFill>
        <p:spPr bwMode="auto">
          <a:xfrm>
            <a:off x="891151" y="1472840"/>
            <a:ext cx="3918902" cy="2430270"/>
          </a:xfrm>
          <a:prstGeom prst="rect">
            <a:avLst/>
          </a:prstGeom>
        </p:spPr>
      </p:pic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891151" y="3962719"/>
          <a:ext cx="1728931" cy="244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Acrobat Document" r:id="rId4" imgW="5667214" imgH="8019731" progId="Acrobat.Document.11">
                  <p:embed/>
                </p:oleObj>
              </mc:Choice>
              <mc:Fallback>
                <p:oleObj name="Acrobat Document" r:id="rId4" imgW="5667214" imgH="801973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1151" y="3962719"/>
                        <a:ext cx="1728931" cy="244645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3081122" y="3962719"/>
          <a:ext cx="1728931" cy="244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Acrobat Document" r:id="rId6" imgW="5667214" imgH="8019731" progId="Acrobat.Document.11">
                  <p:embed/>
                </p:oleObj>
              </mc:Choice>
              <mc:Fallback>
                <p:oleObj name="Acrobat Document" r:id="rId6" imgW="5667214" imgH="801973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1122" y="3962719"/>
                        <a:ext cx="1728931" cy="244645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660164" y="1660170"/>
            <a:ext cx="5877394" cy="187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 августа 2021 по октябрь 2022 проведены эксплуатационные испытания энергоустановки Р</a:t>
            </a:r>
            <a:r>
              <a:rPr lang="ru-RU" sz="1400" baseline="-250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ном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1200 Вт на объекте </a:t>
            </a:r>
            <a:b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ООО «Газпром трансгаз Казань» КП-251;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марте 2023 завершены контрольные испытания комиссией ПАО «Газпром». 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Установка находится в эксплуатации по настоящий день, наработка составила 19500 часов.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 bwMode="auto">
          <a:xfrm>
            <a:off x="227013" y="402037"/>
            <a:ext cx="9433705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ru-RU" sz="2000" b="0" i="0" u="none" strike="noStrike" kern="1200" cap="all" spc="0" normalizeH="0" baseline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sz="2400" dirty="0">
                <a:latin typeface="Century Gothic" panose="020B0502020202020204" pitchFamily="34" charset="0"/>
              </a:rPr>
              <a:t>РЕЗУЛЬТАТЫ опытно-промышленных ИСПЫТАНИЙ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5484414" y="3962719"/>
          <a:ext cx="6228895" cy="244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444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9031F3E8-6F77-4F9A-846B-70D718944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55" y="1293142"/>
            <a:ext cx="5142820" cy="5260558"/>
          </a:xfrm>
          <a:prstGeom prst="rect">
            <a:avLst/>
          </a:prstGeom>
        </p:spPr>
      </p:pic>
      <p:sp>
        <p:nvSpPr>
          <p:cNvPr id="178" name="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01632-B91B-42BF-B3F9-AF8A9D9F524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79" name="PlaceHolder 2"/>
          <p:cNvSpPr>
            <a:spLocks noGrp="1"/>
          </p:cNvSpPr>
          <p:nvPr>
            <p:ph type="title"/>
          </p:nvPr>
        </p:nvSpPr>
        <p:spPr>
          <a:xfrm>
            <a:off x="197711" y="380059"/>
            <a:ext cx="9706971" cy="891994"/>
          </a:xfrm>
        </p:spPr>
        <p:txBody>
          <a:bodyPr/>
          <a:lstStyle/>
          <a:p>
            <a:r>
              <a:rPr lang="ru-RU" dirty="0"/>
              <a:t>МОБИЛЬНАЯ ЭЛЕКТРОСТАНЦИЯ ТОПАЗ – </a:t>
            </a:r>
            <a:br>
              <a:rPr lang="ru-RU" dirty="0"/>
            </a:br>
            <a:r>
              <a:rPr lang="ru-RU" dirty="0"/>
              <a:t>ВАША ЛИЧНАЯ «РОЗЕТКА В ПОЛЕ»</a:t>
            </a:r>
          </a:p>
        </p:txBody>
      </p:sp>
      <p:sp>
        <p:nvSpPr>
          <p:cNvPr id="11" name="Текст 10"/>
          <p:cNvSpPr txBox="1">
            <a:spLocks/>
          </p:cNvSpPr>
          <p:nvPr/>
        </p:nvSpPr>
        <p:spPr>
          <a:xfrm>
            <a:off x="247784" y="1526796"/>
            <a:ext cx="7137082" cy="8767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114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228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360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Вам всегда будет доступна электроэнергия: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7784" y="5011035"/>
            <a:ext cx="7145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благодаря </a:t>
            </a:r>
            <a:r>
              <a:rPr lang="ru-RU" sz="2400" spc="-1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экологически чистой </a:t>
            </a:r>
            <a:br>
              <a:rPr lang="ru-RU" sz="2400" spc="-1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</a:t>
            </a:r>
            <a:r>
              <a:rPr lang="ru-RU" sz="2400" spc="-1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мобильной</a:t>
            </a:r>
            <a:r>
              <a:rPr lang="ru-RU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электростанции </a:t>
            </a:r>
            <a:br>
              <a:rPr lang="ru-RU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ТОПАЗ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597780" y="2256292"/>
            <a:ext cx="303303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основе ТОПАЗ – технология </a:t>
            </a:r>
            <a:r>
              <a:rPr lang="ru-RU" sz="16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микротрубчатых</a:t>
            </a:r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твёрдооксидных</a:t>
            </a:r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топливных элементов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6DF9DDC-F934-43E6-95CC-148239342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36" y="2353441"/>
            <a:ext cx="1767884" cy="174253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9EF06CB-6BCF-4FDC-89B4-977896F5DA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78" y="2264228"/>
            <a:ext cx="1767884" cy="174253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DDB886A-712E-4DC3-AD95-7A54613F74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7" y="2360838"/>
            <a:ext cx="1767884" cy="1742530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AD44CBF-4E37-4315-BED2-DBF5BBE699EE}"/>
              </a:ext>
            </a:extLst>
          </p:cNvPr>
          <p:cNvSpPr/>
          <p:nvPr/>
        </p:nvSpPr>
        <p:spPr>
          <a:xfrm>
            <a:off x="2952043" y="4088600"/>
            <a:ext cx="1250468" cy="557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любое </a:t>
            </a:r>
            <a:b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время суток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1790AEA-ABCC-4353-97F1-009F797AE299}"/>
              </a:ext>
            </a:extLst>
          </p:cNvPr>
          <p:cNvGrpSpPr/>
          <p:nvPr/>
        </p:nvGrpSpPr>
        <p:grpSpPr>
          <a:xfrm>
            <a:off x="5535456" y="2705542"/>
            <a:ext cx="676431" cy="779995"/>
            <a:chOff x="-2682876" y="3460751"/>
            <a:chExt cx="1350963" cy="1719262"/>
          </a:xfrm>
          <a:solidFill>
            <a:srgbClr val="00B0F0"/>
          </a:solidFill>
        </p:grpSpPr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EC7840BE-F00C-455E-A02D-A736B59FB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52713" y="4097338"/>
              <a:ext cx="185738" cy="52387"/>
            </a:xfrm>
            <a:custGeom>
              <a:avLst/>
              <a:gdLst>
                <a:gd name="T0" fmla="*/ 18 w 126"/>
                <a:gd name="T1" fmla="*/ 35 h 35"/>
                <a:gd name="T2" fmla="*/ 108 w 126"/>
                <a:gd name="T3" fmla="*/ 35 h 35"/>
                <a:gd name="T4" fmla="*/ 126 w 126"/>
                <a:gd name="T5" fmla="*/ 17 h 35"/>
                <a:gd name="T6" fmla="*/ 108 w 126"/>
                <a:gd name="T7" fmla="*/ 0 h 35"/>
                <a:gd name="T8" fmla="*/ 18 w 126"/>
                <a:gd name="T9" fmla="*/ 0 h 35"/>
                <a:gd name="T10" fmla="*/ 0 w 126"/>
                <a:gd name="T11" fmla="*/ 17 h 35"/>
                <a:gd name="T12" fmla="*/ 18 w 126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5">
                  <a:moveTo>
                    <a:pt x="18" y="35"/>
                  </a:moveTo>
                  <a:cubicBezTo>
                    <a:pt x="108" y="35"/>
                    <a:pt x="108" y="35"/>
                    <a:pt x="108" y="35"/>
                  </a:cubicBezTo>
                  <a:cubicBezTo>
                    <a:pt x="118" y="35"/>
                    <a:pt x="126" y="27"/>
                    <a:pt x="126" y="17"/>
                  </a:cubicBezTo>
                  <a:cubicBezTo>
                    <a:pt x="126" y="7"/>
                    <a:pt x="118" y="0"/>
                    <a:pt x="10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54CF8F47-2952-465F-846F-C3951AB0D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7651" y="4097338"/>
              <a:ext cx="185738" cy="52387"/>
            </a:xfrm>
            <a:custGeom>
              <a:avLst/>
              <a:gdLst>
                <a:gd name="T0" fmla="*/ 108 w 126"/>
                <a:gd name="T1" fmla="*/ 0 h 35"/>
                <a:gd name="T2" fmla="*/ 18 w 126"/>
                <a:gd name="T3" fmla="*/ 0 h 35"/>
                <a:gd name="T4" fmla="*/ 0 w 126"/>
                <a:gd name="T5" fmla="*/ 17 h 35"/>
                <a:gd name="T6" fmla="*/ 18 w 126"/>
                <a:gd name="T7" fmla="*/ 35 h 35"/>
                <a:gd name="T8" fmla="*/ 108 w 126"/>
                <a:gd name="T9" fmla="*/ 35 h 35"/>
                <a:gd name="T10" fmla="*/ 126 w 126"/>
                <a:gd name="T11" fmla="*/ 17 h 35"/>
                <a:gd name="T12" fmla="*/ 108 w 126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5">
                  <a:moveTo>
                    <a:pt x="10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18" y="35"/>
                    <a:pt x="126" y="27"/>
                    <a:pt x="126" y="17"/>
                  </a:cubicBezTo>
                  <a:cubicBezTo>
                    <a:pt x="126" y="7"/>
                    <a:pt x="118" y="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0BD73105-DC4B-411A-8FDD-68C5C4310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7713" y="3460751"/>
              <a:ext cx="52388" cy="185737"/>
            </a:xfrm>
            <a:custGeom>
              <a:avLst/>
              <a:gdLst>
                <a:gd name="T0" fmla="*/ 17 w 35"/>
                <a:gd name="T1" fmla="*/ 126 h 126"/>
                <a:gd name="T2" fmla="*/ 35 w 35"/>
                <a:gd name="T3" fmla="*/ 109 h 126"/>
                <a:gd name="T4" fmla="*/ 35 w 35"/>
                <a:gd name="T5" fmla="*/ 18 h 126"/>
                <a:gd name="T6" fmla="*/ 17 w 35"/>
                <a:gd name="T7" fmla="*/ 0 h 126"/>
                <a:gd name="T8" fmla="*/ 0 w 35"/>
                <a:gd name="T9" fmla="*/ 18 h 126"/>
                <a:gd name="T10" fmla="*/ 0 w 35"/>
                <a:gd name="T11" fmla="*/ 109 h 126"/>
                <a:gd name="T12" fmla="*/ 17 w 35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6">
                  <a:moveTo>
                    <a:pt x="17" y="126"/>
                  </a:moveTo>
                  <a:cubicBezTo>
                    <a:pt x="27" y="126"/>
                    <a:pt x="35" y="118"/>
                    <a:pt x="35" y="10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8"/>
                    <a:pt x="7" y="126"/>
                    <a:pt x="17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id="{3866BA74-27C2-4F26-871B-5E5716743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9088" y="3775075"/>
              <a:ext cx="176213" cy="122237"/>
            </a:xfrm>
            <a:custGeom>
              <a:avLst/>
              <a:gdLst>
                <a:gd name="T0" fmla="*/ 20 w 119"/>
                <a:gd name="T1" fmla="*/ 83 h 83"/>
                <a:gd name="T2" fmla="*/ 29 w 119"/>
                <a:gd name="T3" fmla="*/ 80 h 83"/>
                <a:gd name="T4" fmla="*/ 107 w 119"/>
                <a:gd name="T5" fmla="*/ 35 h 83"/>
                <a:gd name="T6" fmla="*/ 114 w 119"/>
                <a:gd name="T7" fmla="*/ 11 h 83"/>
                <a:gd name="T8" fmla="*/ 90 w 119"/>
                <a:gd name="T9" fmla="*/ 5 h 83"/>
                <a:gd name="T10" fmla="*/ 11 w 119"/>
                <a:gd name="T11" fmla="*/ 50 h 83"/>
                <a:gd name="T12" fmla="*/ 5 w 119"/>
                <a:gd name="T13" fmla="*/ 74 h 83"/>
                <a:gd name="T14" fmla="*/ 20 w 119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83">
                  <a:moveTo>
                    <a:pt x="20" y="83"/>
                  </a:moveTo>
                  <a:cubicBezTo>
                    <a:pt x="23" y="83"/>
                    <a:pt x="26" y="82"/>
                    <a:pt x="29" y="80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16" y="31"/>
                    <a:pt x="119" y="20"/>
                    <a:pt x="114" y="11"/>
                  </a:cubicBezTo>
                  <a:cubicBezTo>
                    <a:pt x="109" y="3"/>
                    <a:pt x="98" y="0"/>
                    <a:pt x="90" y="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3" y="55"/>
                    <a:pt x="0" y="66"/>
                    <a:pt x="5" y="74"/>
                  </a:cubicBezTo>
                  <a:cubicBezTo>
                    <a:pt x="8" y="80"/>
                    <a:pt x="14" y="83"/>
                    <a:pt x="20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F65326CE-FB12-4E18-A4DD-973A277F4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39976" y="3541713"/>
              <a:ext cx="125413" cy="173037"/>
            </a:xfrm>
            <a:custGeom>
              <a:avLst/>
              <a:gdLst>
                <a:gd name="T0" fmla="*/ 50 w 85"/>
                <a:gd name="T1" fmla="*/ 108 h 117"/>
                <a:gd name="T2" fmla="*/ 65 w 85"/>
                <a:gd name="T3" fmla="*/ 117 h 117"/>
                <a:gd name="T4" fmla="*/ 74 w 85"/>
                <a:gd name="T5" fmla="*/ 114 h 117"/>
                <a:gd name="T6" fmla="*/ 81 w 85"/>
                <a:gd name="T7" fmla="*/ 90 h 117"/>
                <a:gd name="T8" fmla="*/ 35 w 85"/>
                <a:gd name="T9" fmla="*/ 12 h 117"/>
                <a:gd name="T10" fmla="*/ 11 w 85"/>
                <a:gd name="T11" fmla="*/ 6 h 117"/>
                <a:gd name="T12" fmla="*/ 5 w 85"/>
                <a:gd name="T13" fmla="*/ 30 h 117"/>
                <a:gd name="T14" fmla="*/ 50 w 85"/>
                <a:gd name="T15" fmla="*/ 10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17">
                  <a:moveTo>
                    <a:pt x="50" y="108"/>
                  </a:moveTo>
                  <a:cubicBezTo>
                    <a:pt x="53" y="113"/>
                    <a:pt x="59" y="117"/>
                    <a:pt x="65" y="117"/>
                  </a:cubicBezTo>
                  <a:cubicBezTo>
                    <a:pt x="68" y="117"/>
                    <a:pt x="71" y="116"/>
                    <a:pt x="74" y="114"/>
                  </a:cubicBezTo>
                  <a:cubicBezTo>
                    <a:pt x="83" y="110"/>
                    <a:pt x="85" y="99"/>
                    <a:pt x="81" y="9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0" y="3"/>
                    <a:pt x="20" y="0"/>
                    <a:pt x="11" y="6"/>
                  </a:cubicBezTo>
                  <a:cubicBezTo>
                    <a:pt x="3" y="10"/>
                    <a:pt x="0" y="21"/>
                    <a:pt x="5" y="30"/>
                  </a:cubicBezTo>
                  <a:lnTo>
                    <a:pt x="50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3D8395BD-254A-47F8-B1F8-281CB0432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0163" y="3775075"/>
              <a:ext cx="173038" cy="122237"/>
            </a:xfrm>
            <a:custGeom>
              <a:avLst/>
              <a:gdLst>
                <a:gd name="T0" fmla="*/ 11 w 118"/>
                <a:gd name="T1" fmla="*/ 35 h 83"/>
                <a:gd name="T2" fmla="*/ 89 w 118"/>
                <a:gd name="T3" fmla="*/ 80 h 83"/>
                <a:gd name="T4" fmla="*/ 98 w 118"/>
                <a:gd name="T5" fmla="*/ 83 h 83"/>
                <a:gd name="T6" fmla="*/ 113 w 118"/>
                <a:gd name="T7" fmla="*/ 74 h 83"/>
                <a:gd name="T8" fmla="*/ 107 w 118"/>
                <a:gd name="T9" fmla="*/ 50 h 83"/>
                <a:gd name="T10" fmla="*/ 28 w 118"/>
                <a:gd name="T11" fmla="*/ 5 h 83"/>
                <a:gd name="T12" fmla="*/ 4 w 118"/>
                <a:gd name="T13" fmla="*/ 11 h 83"/>
                <a:gd name="T14" fmla="*/ 11 w 118"/>
                <a:gd name="T15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83">
                  <a:moveTo>
                    <a:pt x="11" y="35"/>
                  </a:moveTo>
                  <a:cubicBezTo>
                    <a:pt x="89" y="80"/>
                    <a:pt x="89" y="80"/>
                    <a:pt x="89" y="80"/>
                  </a:cubicBezTo>
                  <a:cubicBezTo>
                    <a:pt x="92" y="82"/>
                    <a:pt x="95" y="83"/>
                    <a:pt x="98" y="83"/>
                  </a:cubicBezTo>
                  <a:cubicBezTo>
                    <a:pt x="104" y="83"/>
                    <a:pt x="110" y="80"/>
                    <a:pt x="113" y="74"/>
                  </a:cubicBezTo>
                  <a:cubicBezTo>
                    <a:pt x="118" y="66"/>
                    <a:pt x="115" y="55"/>
                    <a:pt x="107" y="5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0" y="0"/>
                    <a:pt x="9" y="3"/>
                    <a:pt x="4" y="11"/>
                  </a:cubicBezTo>
                  <a:cubicBezTo>
                    <a:pt x="0" y="20"/>
                    <a:pt x="3" y="31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49701B4D-7DCF-4A42-B77B-634D56B16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9088" y="4343400"/>
              <a:ext cx="176213" cy="123825"/>
            </a:xfrm>
            <a:custGeom>
              <a:avLst/>
              <a:gdLst>
                <a:gd name="T0" fmla="*/ 107 w 119"/>
                <a:gd name="T1" fmla="*/ 51 h 84"/>
                <a:gd name="T2" fmla="*/ 29 w 119"/>
                <a:gd name="T3" fmla="*/ 6 h 84"/>
                <a:gd name="T4" fmla="*/ 5 w 119"/>
                <a:gd name="T5" fmla="*/ 12 h 84"/>
                <a:gd name="T6" fmla="*/ 11 w 119"/>
                <a:gd name="T7" fmla="*/ 36 h 84"/>
                <a:gd name="T8" fmla="*/ 90 w 119"/>
                <a:gd name="T9" fmla="*/ 82 h 84"/>
                <a:gd name="T10" fmla="*/ 99 w 119"/>
                <a:gd name="T11" fmla="*/ 84 h 84"/>
                <a:gd name="T12" fmla="*/ 114 w 119"/>
                <a:gd name="T13" fmla="*/ 75 h 84"/>
                <a:gd name="T14" fmla="*/ 107 w 119"/>
                <a:gd name="T15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84">
                  <a:moveTo>
                    <a:pt x="107" y="51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1" y="0"/>
                    <a:pt x="10" y="4"/>
                    <a:pt x="5" y="12"/>
                  </a:cubicBezTo>
                  <a:cubicBezTo>
                    <a:pt x="0" y="20"/>
                    <a:pt x="3" y="31"/>
                    <a:pt x="11" y="36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3" y="83"/>
                    <a:pt x="95" y="84"/>
                    <a:pt x="99" y="84"/>
                  </a:cubicBezTo>
                  <a:cubicBezTo>
                    <a:pt x="105" y="84"/>
                    <a:pt x="111" y="81"/>
                    <a:pt x="114" y="75"/>
                  </a:cubicBezTo>
                  <a:cubicBezTo>
                    <a:pt x="119" y="67"/>
                    <a:pt x="116" y="56"/>
                    <a:pt x="10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43">
              <a:extLst>
                <a:ext uri="{FF2B5EF4-FFF2-40B4-BE49-F238E27FC236}">
                  <a16:creationId xmlns:a16="http://schemas.microsoft.com/office/drawing/2014/main" id="{7BAE3BA8-0C2E-411A-9720-A058A50A9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71651" y="3541713"/>
              <a:ext cx="125413" cy="173037"/>
            </a:xfrm>
            <a:custGeom>
              <a:avLst/>
              <a:gdLst>
                <a:gd name="T0" fmla="*/ 11 w 85"/>
                <a:gd name="T1" fmla="*/ 114 h 117"/>
                <a:gd name="T2" fmla="*/ 20 w 85"/>
                <a:gd name="T3" fmla="*/ 117 h 117"/>
                <a:gd name="T4" fmla="*/ 35 w 85"/>
                <a:gd name="T5" fmla="*/ 108 h 117"/>
                <a:gd name="T6" fmla="*/ 81 w 85"/>
                <a:gd name="T7" fmla="*/ 30 h 117"/>
                <a:gd name="T8" fmla="*/ 74 w 85"/>
                <a:gd name="T9" fmla="*/ 6 h 117"/>
                <a:gd name="T10" fmla="*/ 50 w 85"/>
                <a:gd name="T11" fmla="*/ 12 h 117"/>
                <a:gd name="T12" fmla="*/ 5 w 85"/>
                <a:gd name="T13" fmla="*/ 90 h 117"/>
                <a:gd name="T14" fmla="*/ 11 w 85"/>
                <a:gd name="T15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17">
                  <a:moveTo>
                    <a:pt x="11" y="114"/>
                  </a:moveTo>
                  <a:cubicBezTo>
                    <a:pt x="14" y="116"/>
                    <a:pt x="17" y="117"/>
                    <a:pt x="20" y="117"/>
                  </a:cubicBezTo>
                  <a:cubicBezTo>
                    <a:pt x="26" y="117"/>
                    <a:pt x="32" y="113"/>
                    <a:pt x="35" y="108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5" y="21"/>
                    <a:pt x="82" y="10"/>
                    <a:pt x="74" y="6"/>
                  </a:cubicBezTo>
                  <a:cubicBezTo>
                    <a:pt x="65" y="0"/>
                    <a:pt x="55" y="3"/>
                    <a:pt x="50" y="12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99"/>
                    <a:pt x="3" y="110"/>
                    <a:pt x="1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44">
              <a:extLst>
                <a:ext uri="{FF2B5EF4-FFF2-40B4-BE49-F238E27FC236}">
                  <a16:creationId xmlns:a16="http://schemas.microsoft.com/office/drawing/2014/main" id="{AB9F74FC-0A5F-4D43-A26E-1AA0A6A6E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82876" y="3717925"/>
              <a:ext cx="1258888" cy="1239837"/>
            </a:xfrm>
            <a:custGeom>
              <a:avLst/>
              <a:gdLst>
                <a:gd name="T0" fmla="*/ 698 w 854"/>
                <a:gd name="T1" fmla="*/ 543 h 840"/>
                <a:gd name="T2" fmla="*/ 698 w 854"/>
                <a:gd name="T3" fmla="*/ 534 h 840"/>
                <a:gd name="T4" fmla="*/ 677 w 854"/>
                <a:gd name="T5" fmla="*/ 451 h 840"/>
                <a:gd name="T6" fmla="*/ 742 w 854"/>
                <a:gd name="T7" fmla="*/ 274 h 840"/>
                <a:gd name="T8" fmla="*/ 468 w 854"/>
                <a:gd name="T9" fmla="*/ 0 h 840"/>
                <a:gd name="T10" fmla="*/ 194 w 854"/>
                <a:gd name="T11" fmla="*/ 274 h 840"/>
                <a:gd name="T12" fmla="*/ 197 w 854"/>
                <a:gd name="T13" fmla="*/ 314 h 840"/>
                <a:gd name="T14" fmla="*/ 136 w 854"/>
                <a:gd name="T15" fmla="*/ 437 h 840"/>
                <a:gd name="T16" fmla="*/ 136 w 854"/>
                <a:gd name="T17" fmla="*/ 442 h 840"/>
                <a:gd name="T18" fmla="*/ 0 w 854"/>
                <a:gd name="T19" fmla="*/ 574 h 840"/>
                <a:gd name="T20" fmla="*/ 132 w 854"/>
                <a:gd name="T21" fmla="*/ 707 h 840"/>
                <a:gd name="T22" fmla="*/ 138 w 854"/>
                <a:gd name="T23" fmla="*/ 707 h 840"/>
                <a:gd name="T24" fmla="*/ 137 w 854"/>
                <a:gd name="T25" fmla="*/ 721 h 840"/>
                <a:gd name="T26" fmla="*/ 138 w 854"/>
                <a:gd name="T27" fmla="*/ 738 h 840"/>
                <a:gd name="T28" fmla="*/ 158 w 854"/>
                <a:gd name="T29" fmla="*/ 753 h 840"/>
                <a:gd name="T30" fmla="*/ 173 w 854"/>
                <a:gd name="T31" fmla="*/ 733 h 840"/>
                <a:gd name="T32" fmla="*/ 172 w 854"/>
                <a:gd name="T33" fmla="*/ 721 h 840"/>
                <a:gd name="T34" fmla="*/ 241 w 854"/>
                <a:gd name="T35" fmla="*/ 638 h 840"/>
                <a:gd name="T36" fmla="*/ 253 w 854"/>
                <a:gd name="T37" fmla="*/ 628 h 840"/>
                <a:gd name="T38" fmla="*/ 253 w 854"/>
                <a:gd name="T39" fmla="*/ 612 h 840"/>
                <a:gd name="T40" fmla="*/ 244 w 854"/>
                <a:gd name="T41" fmla="*/ 578 h 840"/>
                <a:gd name="T42" fmla="*/ 312 w 854"/>
                <a:gd name="T43" fmla="*/ 509 h 840"/>
                <a:gd name="T44" fmla="*/ 359 w 854"/>
                <a:gd name="T45" fmla="*/ 527 h 840"/>
                <a:gd name="T46" fmla="*/ 377 w 854"/>
                <a:gd name="T47" fmla="*/ 531 h 840"/>
                <a:gd name="T48" fmla="*/ 388 w 854"/>
                <a:gd name="T49" fmla="*/ 517 h 840"/>
                <a:gd name="T50" fmla="*/ 525 w 854"/>
                <a:gd name="T51" fmla="*/ 396 h 840"/>
                <a:gd name="T52" fmla="*/ 663 w 854"/>
                <a:gd name="T53" fmla="*/ 534 h 840"/>
                <a:gd name="T54" fmla="*/ 661 w 854"/>
                <a:gd name="T55" fmla="*/ 559 h 840"/>
                <a:gd name="T56" fmla="*/ 666 w 854"/>
                <a:gd name="T57" fmla="*/ 576 h 840"/>
                <a:gd name="T58" fmla="*/ 682 w 854"/>
                <a:gd name="T59" fmla="*/ 580 h 840"/>
                <a:gd name="T60" fmla="*/ 818 w 854"/>
                <a:gd name="T61" fmla="*/ 691 h 840"/>
                <a:gd name="T62" fmla="*/ 705 w 854"/>
                <a:gd name="T63" fmla="*/ 805 h 840"/>
                <a:gd name="T64" fmla="*/ 683 w 854"/>
                <a:gd name="T65" fmla="*/ 805 h 840"/>
                <a:gd name="T66" fmla="*/ 666 w 854"/>
                <a:gd name="T67" fmla="*/ 823 h 840"/>
                <a:gd name="T68" fmla="*/ 683 w 854"/>
                <a:gd name="T69" fmla="*/ 840 h 840"/>
                <a:gd name="T70" fmla="*/ 705 w 854"/>
                <a:gd name="T71" fmla="*/ 840 h 840"/>
                <a:gd name="T72" fmla="*/ 854 w 854"/>
                <a:gd name="T73" fmla="*/ 691 h 840"/>
                <a:gd name="T74" fmla="*/ 698 w 854"/>
                <a:gd name="T75" fmla="*/ 543 h 840"/>
                <a:gd name="T76" fmla="*/ 359 w 854"/>
                <a:gd name="T77" fmla="*/ 485 h 840"/>
                <a:gd name="T78" fmla="*/ 312 w 854"/>
                <a:gd name="T79" fmla="*/ 474 h 840"/>
                <a:gd name="T80" fmla="*/ 209 w 854"/>
                <a:gd name="T81" fmla="*/ 578 h 840"/>
                <a:gd name="T82" fmla="*/ 213 w 854"/>
                <a:gd name="T83" fmla="*/ 609 h 840"/>
                <a:gd name="T84" fmla="*/ 148 w 854"/>
                <a:gd name="T85" fmla="*/ 671 h 840"/>
                <a:gd name="T86" fmla="*/ 132 w 854"/>
                <a:gd name="T87" fmla="*/ 671 h 840"/>
                <a:gd name="T88" fmla="*/ 35 w 854"/>
                <a:gd name="T89" fmla="*/ 574 h 840"/>
                <a:gd name="T90" fmla="*/ 132 w 854"/>
                <a:gd name="T91" fmla="*/ 477 h 840"/>
                <a:gd name="T92" fmla="*/ 152 w 854"/>
                <a:gd name="T93" fmla="*/ 479 h 840"/>
                <a:gd name="T94" fmla="*/ 168 w 854"/>
                <a:gd name="T95" fmla="*/ 475 h 840"/>
                <a:gd name="T96" fmla="*/ 173 w 854"/>
                <a:gd name="T97" fmla="*/ 459 h 840"/>
                <a:gd name="T98" fmla="*/ 171 w 854"/>
                <a:gd name="T99" fmla="*/ 437 h 840"/>
                <a:gd name="T100" fmla="*/ 290 w 854"/>
                <a:gd name="T101" fmla="*/ 318 h 840"/>
                <a:gd name="T102" fmla="*/ 405 w 854"/>
                <a:gd name="T103" fmla="*/ 410 h 840"/>
                <a:gd name="T104" fmla="*/ 359 w 854"/>
                <a:gd name="T105" fmla="*/ 485 h 840"/>
                <a:gd name="T106" fmla="*/ 525 w 854"/>
                <a:gd name="T107" fmla="*/ 361 h 840"/>
                <a:gd name="T108" fmla="*/ 435 w 854"/>
                <a:gd name="T109" fmla="*/ 386 h 840"/>
                <a:gd name="T110" fmla="*/ 290 w 854"/>
                <a:gd name="T111" fmla="*/ 283 h 840"/>
                <a:gd name="T112" fmla="*/ 230 w 854"/>
                <a:gd name="T113" fmla="*/ 295 h 840"/>
                <a:gd name="T114" fmla="*/ 229 w 854"/>
                <a:gd name="T115" fmla="*/ 274 h 840"/>
                <a:gd name="T116" fmla="*/ 468 w 854"/>
                <a:gd name="T117" fmla="*/ 35 h 840"/>
                <a:gd name="T118" fmla="*/ 707 w 854"/>
                <a:gd name="T119" fmla="*/ 274 h 840"/>
                <a:gd name="T120" fmla="*/ 655 w 854"/>
                <a:gd name="T121" fmla="*/ 420 h 840"/>
                <a:gd name="T122" fmla="*/ 525 w 854"/>
                <a:gd name="T123" fmla="*/ 361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4" h="840">
                  <a:moveTo>
                    <a:pt x="698" y="543"/>
                  </a:moveTo>
                  <a:cubicBezTo>
                    <a:pt x="698" y="540"/>
                    <a:pt x="698" y="537"/>
                    <a:pt x="698" y="534"/>
                  </a:cubicBezTo>
                  <a:cubicBezTo>
                    <a:pt x="698" y="504"/>
                    <a:pt x="690" y="475"/>
                    <a:pt x="677" y="451"/>
                  </a:cubicBezTo>
                  <a:cubicBezTo>
                    <a:pt x="717" y="403"/>
                    <a:pt x="742" y="342"/>
                    <a:pt x="742" y="274"/>
                  </a:cubicBezTo>
                  <a:cubicBezTo>
                    <a:pt x="742" y="123"/>
                    <a:pt x="619" y="0"/>
                    <a:pt x="468" y="0"/>
                  </a:cubicBezTo>
                  <a:cubicBezTo>
                    <a:pt x="317" y="0"/>
                    <a:pt x="194" y="123"/>
                    <a:pt x="194" y="274"/>
                  </a:cubicBezTo>
                  <a:cubicBezTo>
                    <a:pt x="194" y="288"/>
                    <a:pt x="195" y="301"/>
                    <a:pt x="197" y="314"/>
                  </a:cubicBezTo>
                  <a:cubicBezTo>
                    <a:pt x="160" y="342"/>
                    <a:pt x="136" y="387"/>
                    <a:pt x="136" y="437"/>
                  </a:cubicBezTo>
                  <a:cubicBezTo>
                    <a:pt x="136" y="439"/>
                    <a:pt x="136" y="440"/>
                    <a:pt x="136" y="442"/>
                  </a:cubicBezTo>
                  <a:cubicBezTo>
                    <a:pt x="60" y="440"/>
                    <a:pt x="0" y="500"/>
                    <a:pt x="0" y="574"/>
                  </a:cubicBezTo>
                  <a:cubicBezTo>
                    <a:pt x="0" y="647"/>
                    <a:pt x="59" y="707"/>
                    <a:pt x="132" y="707"/>
                  </a:cubicBezTo>
                  <a:cubicBezTo>
                    <a:pt x="138" y="707"/>
                    <a:pt x="138" y="707"/>
                    <a:pt x="138" y="707"/>
                  </a:cubicBezTo>
                  <a:cubicBezTo>
                    <a:pt x="138" y="711"/>
                    <a:pt x="137" y="716"/>
                    <a:pt x="137" y="721"/>
                  </a:cubicBezTo>
                  <a:cubicBezTo>
                    <a:pt x="137" y="726"/>
                    <a:pt x="137" y="732"/>
                    <a:pt x="138" y="738"/>
                  </a:cubicBezTo>
                  <a:cubicBezTo>
                    <a:pt x="140" y="747"/>
                    <a:pt x="148" y="754"/>
                    <a:pt x="158" y="753"/>
                  </a:cubicBezTo>
                  <a:cubicBezTo>
                    <a:pt x="168" y="752"/>
                    <a:pt x="175" y="743"/>
                    <a:pt x="173" y="733"/>
                  </a:cubicBezTo>
                  <a:cubicBezTo>
                    <a:pt x="173" y="729"/>
                    <a:pt x="172" y="725"/>
                    <a:pt x="172" y="721"/>
                  </a:cubicBezTo>
                  <a:cubicBezTo>
                    <a:pt x="172" y="680"/>
                    <a:pt x="201" y="645"/>
                    <a:pt x="241" y="638"/>
                  </a:cubicBezTo>
                  <a:cubicBezTo>
                    <a:pt x="246" y="637"/>
                    <a:pt x="251" y="633"/>
                    <a:pt x="253" y="628"/>
                  </a:cubicBezTo>
                  <a:cubicBezTo>
                    <a:pt x="256" y="623"/>
                    <a:pt x="255" y="617"/>
                    <a:pt x="253" y="612"/>
                  </a:cubicBezTo>
                  <a:cubicBezTo>
                    <a:pt x="247" y="601"/>
                    <a:pt x="244" y="590"/>
                    <a:pt x="244" y="578"/>
                  </a:cubicBezTo>
                  <a:cubicBezTo>
                    <a:pt x="244" y="540"/>
                    <a:pt x="274" y="509"/>
                    <a:pt x="312" y="509"/>
                  </a:cubicBezTo>
                  <a:cubicBezTo>
                    <a:pt x="330" y="509"/>
                    <a:pt x="346" y="516"/>
                    <a:pt x="359" y="527"/>
                  </a:cubicBezTo>
                  <a:cubicBezTo>
                    <a:pt x="363" y="532"/>
                    <a:pt x="370" y="533"/>
                    <a:pt x="377" y="531"/>
                  </a:cubicBezTo>
                  <a:cubicBezTo>
                    <a:pt x="383" y="528"/>
                    <a:pt x="387" y="523"/>
                    <a:pt x="388" y="517"/>
                  </a:cubicBezTo>
                  <a:cubicBezTo>
                    <a:pt x="397" y="448"/>
                    <a:pt x="456" y="396"/>
                    <a:pt x="525" y="396"/>
                  </a:cubicBezTo>
                  <a:cubicBezTo>
                    <a:pt x="601" y="396"/>
                    <a:pt x="663" y="458"/>
                    <a:pt x="663" y="534"/>
                  </a:cubicBezTo>
                  <a:cubicBezTo>
                    <a:pt x="663" y="543"/>
                    <a:pt x="662" y="551"/>
                    <a:pt x="661" y="559"/>
                  </a:cubicBezTo>
                  <a:cubicBezTo>
                    <a:pt x="659" y="566"/>
                    <a:pt x="661" y="572"/>
                    <a:pt x="666" y="576"/>
                  </a:cubicBezTo>
                  <a:cubicBezTo>
                    <a:pt x="670" y="580"/>
                    <a:pt x="676" y="581"/>
                    <a:pt x="682" y="580"/>
                  </a:cubicBezTo>
                  <a:cubicBezTo>
                    <a:pt x="755" y="565"/>
                    <a:pt x="818" y="621"/>
                    <a:pt x="818" y="691"/>
                  </a:cubicBezTo>
                  <a:cubicBezTo>
                    <a:pt x="818" y="754"/>
                    <a:pt x="767" y="805"/>
                    <a:pt x="705" y="805"/>
                  </a:cubicBezTo>
                  <a:cubicBezTo>
                    <a:pt x="683" y="805"/>
                    <a:pt x="683" y="805"/>
                    <a:pt x="683" y="805"/>
                  </a:cubicBezTo>
                  <a:cubicBezTo>
                    <a:pt x="673" y="805"/>
                    <a:pt x="666" y="813"/>
                    <a:pt x="666" y="823"/>
                  </a:cubicBezTo>
                  <a:cubicBezTo>
                    <a:pt x="666" y="833"/>
                    <a:pt x="673" y="840"/>
                    <a:pt x="683" y="840"/>
                  </a:cubicBezTo>
                  <a:cubicBezTo>
                    <a:pt x="705" y="840"/>
                    <a:pt x="705" y="840"/>
                    <a:pt x="705" y="840"/>
                  </a:cubicBezTo>
                  <a:cubicBezTo>
                    <a:pt x="787" y="840"/>
                    <a:pt x="854" y="773"/>
                    <a:pt x="854" y="691"/>
                  </a:cubicBezTo>
                  <a:cubicBezTo>
                    <a:pt x="854" y="607"/>
                    <a:pt x="783" y="539"/>
                    <a:pt x="698" y="543"/>
                  </a:cubicBezTo>
                  <a:close/>
                  <a:moveTo>
                    <a:pt x="359" y="485"/>
                  </a:moveTo>
                  <a:cubicBezTo>
                    <a:pt x="344" y="478"/>
                    <a:pt x="329" y="474"/>
                    <a:pt x="312" y="474"/>
                  </a:cubicBezTo>
                  <a:cubicBezTo>
                    <a:pt x="255" y="474"/>
                    <a:pt x="209" y="521"/>
                    <a:pt x="209" y="578"/>
                  </a:cubicBezTo>
                  <a:cubicBezTo>
                    <a:pt x="209" y="589"/>
                    <a:pt x="210" y="599"/>
                    <a:pt x="213" y="609"/>
                  </a:cubicBezTo>
                  <a:cubicBezTo>
                    <a:pt x="184" y="621"/>
                    <a:pt x="161" y="643"/>
                    <a:pt x="148" y="671"/>
                  </a:cubicBezTo>
                  <a:cubicBezTo>
                    <a:pt x="132" y="671"/>
                    <a:pt x="132" y="671"/>
                    <a:pt x="132" y="671"/>
                  </a:cubicBezTo>
                  <a:cubicBezTo>
                    <a:pt x="79" y="671"/>
                    <a:pt x="35" y="628"/>
                    <a:pt x="35" y="574"/>
                  </a:cubicBezTo>
                  <a:cubicBezTo>
                    <a:pt x="35" y="521"/>
                    <a:pt x="79" y="477"/>
                    <a:pt x="132" y="477"/>
                  </a:cubicBezTo>
                  <a:cubicBezTo>
                    <a:pt x="139" y="477"/>
                    <a:pt x="145" y="478"/>
                    <a:pt x="152" y="479"/>
                  </a:cubicBezTo>
                  <a:cubicBezTo>
                    <a:pt x="158" y="480"/>
                    <a:pt x="164" y="479"/>
                    <a:pt x="168" y="475"/>
                  </a:cubicBezTo>
                  <a:cubicBezTo>
                    <a:pt x="172" y="471"/>
                    <a:pt x="174" y="465"/>
                    <a:pt x="173" y="459"/>
                  </a:cubicBezTo>
                  <a:cubicBezTo>
                    <a:pt x="172" y="451"/>
                    <a:pt x="171" y="444"/>
                    <a:pt x="171" y="437"/>
                  </a:cubicBezTo>
                  <a:cubicBezTo>
                    <a:pt x="171" y="372"/>
                    <a:pt x="224" y="318"/>
                    <a:pt x="290" y="318"/>
                  </a:cubicBezTo>
                  <a:cubicBezTo>
                    <a:pt x="345" y="318"/>
                    <a:pt x="392" y="357"/>
                    <a:pt x="405" y="410"/>
                  </a:cubicBezTo>
                  <a:cubicBezTo>
                    <a:pt x="384" y="430"/>
                    <a:pt x="367" y="456"/>
                    <a:pt x="359" y="485"/>
                  </a:cubicBezTo>
                  <a:close/>
                  <a:moveTo>
                    <a:pt x="525" y="361"/>
                  </a:moveTo>
                  <a:cubicBezTo>
                    <a:pt x="492" y="361"/>
                    <a:pt x="462" y="370"/>
                    <a:pt x="435" y="386"/>
                  </a:cubicBezTo>
                  <a:cubicBezTo>
                    <a:pt x="414" y="326"/>
                    <a:pt x="356" y="283"/>
                    <a:pt x="290" y="283"/>
                  </a:cubicBezTo>
                  <a:cubicBezTo>
                    <a:pt x="269" y="283"/>
                    <a:pt x="249" y="287"/>
                    <a:pt x="230" y="295"/>
                  </a:cubicBezTo>
                  <a:cubicBezTo>
                    <a:pt x="230" y="288"/>
                    <a:pt x="229" y="281"/>
                    <a:pt x="229" y="274"/>
                  </a:cubicBezTo>
                  <a:cubicBezTo>
                    <a:pt x="229" y="142"/>
                    <a:pt x="336" y="35"/>
                    <a:pt x="468" y="35"/>
                  </a:cubicBezTo>
                  <a:cubicBezTo>
                    <a:pt x="600" y="35"/>
                    <a:pt x="707" y="142"/>
                    <a:pt x="707" y="274"/>
                  </a:cubicBezTo>
                  <a:cubicBezTo>
                    <a:pt x="707" y="329"/>
                    <a:pt x="687" y="380"/>
                    <a:pt x="655" y="420"/>
                  </a:cubicBezTo>
                  <a:cubicBezTo>
                    <a:pt x="623" y="384"/>
                    <a:pt x="577" y="361"/>
                    <a:pt x="525" y="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45">
              <a:extLst>
                <a:ext uri="{FF2B5EF4-FFF2-40B4-BE49-F238E27FC236}">
                  <a16:creationId xmlns:a16="http://schemas.microsoft.com/office/drawing/2014/main" id="{EC09814A-D6B0-4D42-A503-5204449D0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7301" y="4922838"/>
              <a:ext cx="112713" cy="109537"/>
            </a:xfrm>
            <a:custGeom>
              <a:avLst/>
              <a:gdLst>
                <a:gd name="T0" fmla="*/ 44 w 76"/>
                <a:gd name="T1" fmla="*/ 7 h 74"/>
                <a:gd name="T2" fmla="*/ 7 w 76"/>
                <a:gd name="T3" fmla="*/ 44 h 74"/>
                <a:gd name="T4" fmla="*/ 7 w 76"/>
                <a:gd name="T5" fmla="*/ 69 h 74"/>
                <a:gd name="T6" fmla="*/ 20 w 76"/>
                <a:gd name="T7" fmla="*/ 74 h 74"/>
                <a:gd name="T8" fmla="*/ 32 w 76"/>
                <a:gd name="T9" fmla="*/ 69 h 74"/>
                <a:gd name="T10" fmla="*/ 69 w 76"/>
                <a:gd name="T11" fmla="*/ 32 h 74"/>
                <a:gd name="T12" fmla="*/ 69 w 76"/>
                <a:gd name="T13" fmla="*/ 7 h 74"/>
                <a:gd name="T14" fmla="*/ 44 w 76"/>
                <a:gd name="T15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4">
                  <a:moveTo>
                    <a:pt x="44" y="7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0" y="51"/>
                    <a:pt x="0" y="62"/>
                    <a:pt x="7" y="69"/>
                  </a:cubicBezTo>
                  <a:cubicBezTo>
                    <a:pt x="11" y="73"/>
                    <a:pt x="15" y="74"/>
                    <a:pt x="20" y="74"/>
                  </a:cubicBezTo>
                  <a:cubicBezTo>
                    <a:pt x="24" y="74"/>
                    <a:pt x="29" y="73"/>
                    <a:pt x="32" y="69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6" y="25"/>
                    <a:pt x="76" y="13"/>
                    <a:pt x="69" y="7"/>
                  </a:cubicBezTo>
                  <a:cubicBezTo>
                    <a:pt x="62" y="0"/>
                    <a:pt x="51" y="0"/>
                    <a:pt x="4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46">
              <a:extLst>
                <a:ext uri="{FF2B5EF4-FFF2-40B4-BE49-F238E27FC236}">
                  <a16:creationId xmlns:a16="http://schemas.microsoft.com/office/drawing/2014/main" id="{614FA953-0E62-4654-B779-ADA0D3FB2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71763" y="5068888"/>
              <a:ext cx="111125" cy="111125"/>
            </a:xfrm>
            <a:custGeom>
              <a:avLst/>
              <a:gdLst>
                <a:gd name="T0" fmla="*/ 44 w 76"/>
                <a:gd name="T1" fmla="*/ 8 h 75"/>
                <a:gd name="T2" fmla="*/ 6 w 76"/>
                <a:gd name="T3" fmla="*/ 45 h 75"/>
                <a:gd name="T4" fmla="*/ 6 w 76"/>
                <a:gd name="T5" fmla="*/ 70 h 75"/>
                <a:gd name="T6" fmla="*/ 19 w 76"/>
                <a:gd name="T7" fmla="*/ 75 h 75"/>
                <a:gd name="T8" fmla="*/ 31 w 76"/>
                <a:gd name="T9" fmla="*/ 70 h 75"/>
                <a:gd name="T10" fmla="*/ 69 w 76"/>
                <a:gd name="T11" fmla="*/ 32 h 75"/>
                <a:gd name="T12" fmla="*/ 69 w 76"/>
                <a:gd name="T13" fmla="*/ 8 h 75"/>
                <a:gd name="T14" fmla="*/ 44 w 76"/>
                <a:gd name="T15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5">
                  <a:moveTo>
                    <a:pt x="44" y="8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0" y="52"/>
                    <a:pt x="0" y="63"/>
                    <a:pt x="6" y="70"/>
                  </a:cubicBezTo>
                  <a:cubicBezTo>
                    <a:pt x="10" y="73"/>
                    <a:pt x="14" y="75"/>
                    <a:pt x="19" y="75"/>
                  </a:cubicBezTo>
                  <a:cubicBezTo>
                    <a:pt x="23" y="75"/>
                    <a:pt x="28" y="73"/>
                    <a:pt x="31" y="70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6" y="25"/>
                    <a:pt x="76" y="14"/>
                    <a:pt x="69" y="8"/>
                  </a:cubicBezTo>
                  <a:cubicBezTo>
                    <a:pt x="62" y="0"/>
                    <a:pt x="51" y="0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47">
              <a:extLst>
                <a:ext uri="{FF2B5EF4-FFF2-40B4-BE49-F238E27FC236}">
                  <a16:creationId xmlns:a16="http://schemas.microsoft.com/office/drawing/2014/main" id="{A9963C64-B3F9-4850-BFC1-52A80997C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9663" y="4775200"/>
              <a:ext cx="112713" cy="111125"/>
            </a:xfrm>
            <a:custGeom>
              <a:avLst/>
              <a:gdLst>
                <a:gd name="T0" fmla="*/ 32 w 76"/>
                <a:gd name="T1" fmla="*/ 70 h 75"/>
                <a:gd name="T2" fmla="*/ 69 w 76"/>
                <a:gd name="T3" fmla="*/ 32 h 75"/>
                <a:gd name="T4" fmla="*/ 69 w 76"/>
                <a:gd name="T5" fmla="*/ 7 h 75"/>
                <a:gd name="T6" fmla="*/ 44 w 76"/>
                <a:gd name="T7" fmla="*/ 7 h 75"/>
                <a:gd name="T8" fmla="*/ 7 w 76"/>
                <a:gd name="T9" fmla="*/ 44 h 75"/>
                <a:gd name="T10" fmla="*/ 7 w 76"/>
                <a:gd name="T11" fmla="*/ 70 h 75"/>
                <a:gd name="T12" fmla="*/ 19 w 76"/>
                <a:gd name="T13" fmla="*/ 75 h 75"/>
                <a:gd name="T14" fmla="*/ 32 w 76"/>
                <a:gd name="T15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5">
                  <a:moveTo>
                    <a:pt x="32" y="70"/>
                  </a:moveTo>
                  <a:cubicBezTo>
                    <a:pt x="69" y="32"/>
                    <a:pt x="69" y="32"/>
                    <a:pt x="69" y="32"/>
                  </a:cubicBezTo>
                  <a:cubicBezTo>
                    <a:pt x="76" y="25"/>
                    <a:pt x="76" y="14"/>
                    <a:pt x="69" y="7"/>
                  </a:cubicBezTo>
                  <a:cubicBezTo>
                    <a:pt x="62" y="0"/>
                    <a:pt x="51" y="0"/>
                    <a:pt x="44" y="7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1"/>
                    <a:pt x="0" y="62"/>
                    <a:pt x="7" y="70"/>
                  </a:cubicBezTo>
                  <a:cubicBezTo>
                    <a:pt x="10" y="73"/>
                    <a:pt x="15" y="75"/>
                    <a:pt x="19" y="75"/>
                  </a:cubicBezTo>
                  <a:cubicBezTo>
                    <a:pt x="24" y="75"/>
                    <a:pt x="28" y="73"/>
                    <a:pt x="3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48">
              <a:extLst>
                <a:ext uri="{FF2B5EF4-FFF2-40B4-BE49-F238E27FC236}">
                  <a16:creationId xmlns:a16="http://schemas.microsoft.com/office/drawing/2014/main" id="{D2BC9C44-BD37-42C7-B355-B222ED13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5676" y="4819650"/>
              <a:ext cx="112713" cy="111125"/>
            </a:xfrm>
            <a:custGeom>
              <a:avLst/>
              <a:gdLst>
                <a:gd name="T0" fmla="*/ 32 w 76"/>
                <a:gd name="T1" fmla="*/ 69 h 75"/>
                <a:gd name="T2" fmla="*/ 69 w 76"/>
                <a:gd name="T3" fmla="*/ 32 h 75"/>
                <a:gd name="T4" fmla="*/ 69 w 76"/>
                <a:gd name="T5" fmla="*/ 7 h 75"/>
                <a:gd name="T6" fmla="*/ 44 w 76"/>
                <a:gd name="T7" fmla="*/ 7 h 75"/>
                <a:gd name="T8" fmla="*/ 7 w 76"/>
                <a:gd name="T9" fmla="*/ 44 h 75"/>
                <a:gd name="T10" fmla="*/ 7 w 76"/>
                <a:gd name="T11" fmla="*/ 69 h 75"/>
                <a:gd name="T12" fmla="*/ 19 w 76"/>
                <a:gd name="T13" fmla="*/ 75 h 75"/>
                <a:gd name="T14" fmla="*/ 32 w 76"/>
                <a:gd name="T15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5">
                  <a:moveTo>
                    <a:pt x="32" y="69"/>
                  </a:moveTo>
                  <a:cubicBezTo>
                    <a:pt x="69" y="32"/>
                    <a:pt x="69" y="32"/>
                    <a:pt x="69" y="32"/>
                  </a:cubicBezTo>
                  <a:cubicBezTo>
                    <a:pt x="76" y="25"/>
                    <a:pt x="76" y="14"/>
                    <a:pt x="69" y="7"/>
                  </a:cubicBezTo>
                  <a:cubicBezTo>
                    <a:pt x="62" y="0"/>
                    <a:pt x="51" y="0"/>
                    <a:pt x="44" y="7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1"/>
                    <a:pt x="0" y="63"/>
                    <a:pt x="7" y="69"/>
                  </a:cubicBezTo>
                  <a:cubicBezTo>
                    <a:pt x="10" y="72"/>
                    <a:pt x="15" y="75"/>
                    <a:pt x="19" y="75"/>
                  </a:cubicBezTo>
                  <a:cubicBezTo>
                    <a:pt x="24" y="75"/>
                    <a:pt x="28" y="72"/>
                    <a:pt x="3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49">
              <a:extLst>
                <a:ext uri="{FF2B5EF4-FFF2-40B4-BE49-F238E27FC236}">
                  <a16:creationId xmlns:a16="http://schemas.microsoft.com/office/drawing/2014/main" id="{8864C3CF-C2DC-4BB7-B603-5D699D268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97088" y="4691063"/>
              <a:ext cx="111125" cy="109537"/>
            </a:xfrm>
            <a:custGeom>
              <a:avLst/>
              <a:gdLst>
                <a:gd name="T0" fmla="*/ 44 w 76"/>
                <a:gd name="T1" fmla="*/ 7 h 74"/>
                <a:gd name="T2" fmla="*/ 7 w 76"/>
                <a:gd name="T3" fmla="*/ 44 h 74"/>
                <a:gd name="T4" fmla="*/ 7 w 76"/>
                <a:gd name="T5" fmla="*/ 69 h 74"/>
                <a:gd name="T6" fmla="*/ 20 w 76"/>
                <a:gd name="T7" fmla="*/ 74 h 74"/>
                <a:gd name="T8" fmla="*/ 32 w 76"/>
                <a:gd name="T9" fmla="*/ 69 h 74"/>
                <a:gd name="T10" fmla="*/ 69 w 76"/>
                <a:gd name="T11" fmla="*/ 32 h 74"/>
                <a:gd name="T12" fmla="*/ 69 w 76"/>
                <a:gd name="T13" fmla="*/ 7 h 74"/>
                <a:gd name="T14" fmla="*/ 44 w 76"/>
                <a:gd name="T15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4">
                  <a:moveTo>
                    <a:pt x="44" y="7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0" y="51"/>
                    <a:pt x="0" y="62"/>
                    <a:pt x="7" y="69"/>
                  </a:cubicBezTo>
                  <a:cubicBezTo>
                    <a:pt x="10" y="72"/>
                    <a:pt x="15" y="74"/>
                    <a:pt x="20" y="74"/>
                  </a:cubicBezTo>
                  <a:cubicBezTo>
                    <a:pt x="24" y="74"/>
                    <a:pt x="28" y="72"/>
                    <a:pt x="32" y="69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6" y="24"/>
                    <a:pt x="76" y="13"/>
                    <a:pt x="69" y="7"/>
                  </a:cubicBezTo>
                  <a:cubicBezTo>
                    <a:pt x="62" y="0"/>
                    <a:pt x="51" y="0"/>
                    <a:pt x="4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0A29EB2E-29E3-4D3F-B55C-912F3E4A3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4263" y="4948238"/>
              <a:ext cx="112713" cy="109537"/>
            </a:xfrm>
            <a:custGeom>
              <a:avLst/>
              <a:gdLst>
                <a:gd name="T0" fmla="*/ 69 w 76"/>
                <a:gd name="T1" fmla="*/ 7 h 74"/>
                <a:gd name="T2" fmla="*/ 44 w 76"/>
                <a:gd name="T3" fmla="*/ 7 h 74"/>
                <a:gd name="T4" fmla="*/ 6 w 76"/>
                <a:gd name="T5" fmla="*/ 45 h 74"/>
                <a:gd name="T6" fmla="*/ 6 w 76"/>
                <a:gd name="T7" fmla="*/ 70 h 74"/>
                <a:gd name="T8" fmla="*/ 19 w 76"/>
                <a:gd name="T9" fmla="*/ 74 h 74"/>
                <a:gd name="T10" fmla="*/ 31 w 76"/>
                <a:gd name="T11" fmla="*/ 70 h 74"/>
                <a:gd name="T12" fmla="*/ 69 w 76"/>
                <a:gd name="T13" fmla="*/ 32 h 74"/>
                <a:gd name="T14" fmla="*/ 69 w 76"/>
                <a:gd name="T15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4">
                  <a:moveTo>
                    <a:pt x="69" y="7"/>
                  </a:moveTo>
                  <a:cubicBezTo>
                    <a:pt x="62" y="0"/>
                    <a:pt x="51" y="0"/>
                    <a:pt x="44" y="7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0" y="51"/>
                    <a:pt x="0" y="62"/>
                    <a:pt x="6" y="70"/>
                  </a:cubicBezTo>
                  <a:cubicBezTo>
                    <a:pt x="10" y="73"/>
                    <a:pt x="15" y="74"/>
                    <a:pt x="19" y="74"/>
                  </a:cubicBezTo>
                  <a:cubicBezTo>
                    <a:pt x="23" y="74"/>
                    <a:pt x="28" y="73"/>
                    <a:pt x="31" y="70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6" y="25"/>
                    <a:pt x="76" y="14"/>
                    <a:pt x="6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51">
              <a:extLst>
                <a:ext uri="{FF2B5EF4-FFF2-40B4-BE49-F238E27FC236}">
                  <a16:creationId xmlns:a16="http://schemas.microsoft.com/office/drawing/2014/main" id="{D2922227-157F-4851-A7BC-5E10731ED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84376" y="4775200"/>
              <a:ext cx="112713" cy="111125"/>
            </a:xfrm>
            <a:custGeom>
              <a:avLst/>
              <a:gdLst>
                <a:gd name="T0" fmla="*/ 32 w 76"/>
                <a:gd name="T1" fmla="*/ 70 h 75"/>
                <a:gd name="T2" fmla="*/ 69 w 76"/>
                <a:gd name="T3" fmla="*/ 32 h 75"/>
                <a:gd name="T4" fmla="*/ 69 w 76"/>
                <a:gd name="T5" fmla="*/ 7 h 75"/>
                <a:gd name="T6" fmla="*/ 44 w 76"/>
                <a:gd name="T7" fmla="*/ 7 h 75"/>
                <a:gd name="T8" fmla="*/ 6 w 76"/>
                <a:gd name="T9" fmla="*/ 44 h 75"/>
                <a:gd name="T10" fmla="*/ 6 w 76"/>
                <a:gd name="T11" fmla="*/ 70 h 75"/>
                <a:gd name="T12" fmla="*/ 19 w 76"/>
                <a:gd name="T13" fmla="*/ 75 h 75"/>
                <a:gd name="T14" fmla="*/ 32 w 76"/>
                <a:gd name="T15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5">
                  <a:moveTo>
                    <a:pt x="32" y="70"/>
                  </a:moveTo>
                  <a:cubicBezTo>
                    <a:pt x="69" y="32"/>
                    <a:pt x="69" y="32"/>
                    <a:pt x="69" y="32"/>
                  </a:cubicBezTo>
                  <a:cubicBezTo>
                    <a:pt x="76" y="25"/>
                    <a:pt x="76" y="14"/>
                    <a:pt x="69" y="7"/>
                  </a:cubicBezTo>
                  <a:cubicBezTo>
                    <a:pt x="62" y="0"/>
                    <a:pt x="51" y="0"/>
                    <a:pt x="44" y="7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0" y="51"/>
                    <a:pt x="0" y="62"/>
                    <a:pt x="6" y="70"/>
                  </a:cubicBezTo>
                  <a:cubicBezTo>
                    <a:pt x="10" y="73"/>
                    <a:pt x="14" y="75"/>
                    <a:pt x="19" y="75"/>
                  </a:cubicBezTo>
                  <a:cubicBezTo>
                    <a:pt x="23" y="75"/>
                    <a:pt x="28" y="73"/>
                    <a:pt x="3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52">
              <a:extLst>
                <a:ext uri="{FF2B5EF4-FFF2-40B4-BE49-F238E27FC236}">
                  <a16:creationId xmlns:a16="http://schemas.microsoft.com/office/drawing/2014/main" id="{3FC5B3B6-146D-4BD3-A970-66E09E6D7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2013" y="4922838"/>
              <a:ext cx="112713" cy="109537"/>
            </a:xfrm>
            <a:custGeom>
              <a:avLst/>
              <a:gdLst>
                <a:gd name="T0" fmla="*/ 44 w 76"/>
                <a:gd name="T1" fmla="*/ 7 h 74"/>
                <a:gd name="T2" fmla="*/ 7 w 76"/>
                <a:gd name="T3" fmla="*/ 44 h 74"/>
                <a:gd name="T4" fmla="*/ 7 w 76"/>
                <a:gd name="T5" fmla="*/ 69 h 74"/>
                <a:gd name="T6" fmla="*/ 19 w 76"/>
                <a:gd name="T7" fmla="*/ 74 h 74"/>
                <a:gd name="T8" fmla="*/ 32 w 76"/>
                <a:gd name="T9" fmla="*/ 69 h 74"/>
                <a:gd name="T10" fmla="*/ 69 w 76"/>
                <a:gd name="T11" fmla="*/ 32 h 74"/>
                <a:gd name="T12" fmla="*/ 69 w 76"/>
                <a:gd name="T13" fmla="*/ 7 h 74"/>
                <a:gd name="T14" fmla="*/ 44 w 76"/>
                <a:gd name="T15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4">
                  <a:moveTo>
                    <a:pt x="44" y="7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0" y="51"/>
                    <a:pt x="0" y="62"/>
                    <a:pt x="7" y="69"/>
                  </a:cubicBezTo>
                  <a:cubicBezTo>
                    <a:pt x="10" y="73"/>
                    <a:pt x="15" y="74"/>
                    <a:pt x="19" y="74"/>
                  </a:cubicBezTo>
                  <a:cubicBezTo>
                    <a:pt x="24" y="74"/>
                    <a:pt x="28" y="73"/>
                    <a:pt x="32" y="69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6" y="25"/>
                    <a:pt x="76" y="13"/>
                    <a:pt x="69" y="7"/>
                  </a:cubicBezTo>
                  <a:cubicBezTo>
                    <a:pt x="62" y="0"/>
                    <a:pt x="51" y="0"/>
                    <a:pt x="4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53">
              <a:extLst>
                <a:ext uri="{FF2B5EF4-FFF2-40B4-BE49-F238E27FC236}">
                  <a16:creationId xmlns:a16="http://schemas.microsoft.com/office/drawing/2014/main" id="{66A1E1B6-2A28-413C-B7B3-B0371894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78063" y="5068888"/>
              <a:ext cx="111125" cy="111125"/>
            </a:xfrm>
            <a:custGeom>
              <a:avLst/>
              <a:gdLst>
                <a:gd name="T0" fmla="*/ 44 w 76"/>
                <a:gd name="T1" fmla="*/ 8 h 75"/>
                <a:gd name="T2" fmla="*/ 7 w 76"/>
                <a:gd name="T3" fmla="*/ 45 h 75"/>
                <a:gd name="T4" fmla="*/ 7 w 76"/>
                <a:gd name="T5" fmla="*/ 70 h 75"/>
                <a:gd name="T6" fmla="*/ 20 w 76"/>
                <a:gd name="T7" fmla="*/ 75 h 75"/>
                <a:gd name="T8" fmla="*/ 32 w 76"/>
                <a:gd name="T9" fmla="*/ 70 h 75"/>
                <a:gd name="T10" fmla="*/ 69 w 76"/>
                <a:gd name="T11" fmla="*/ 32 h 75"/>
                <a:gd name="T12" fmla="*/ 69 w 76"/>
                <a:gd name="T13" fmla="*/ 8 h 75"/>
                <a:gd name="T14" fmla="*/ 44 w 76"/>
                <a:gd name="T15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5">
                  <a:moveTo>
                    <a:pt x="44" y="8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0" y="52"/>
                    <a:pt x="0" y="63"/>
                    <a:pt x="7" y="70"/>
                  </a:cubicBezTo>
                  <a:cubicBezTo>
                    <a:pt x="10" y="73"/>
                    <a:pt x="15" y="75"/>
                    <a:pt x="20" y="75"/>
                  </a:cubicBezTo>
                  <a:cubicBezTo>
                    <a:pt x="24" y="75"/>
                    <a:pt x="28" y="73"/>
                    <a:pt x="32" y="70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6" y="25"/>
                    <a:pt x="76" y="14"/>
                    <a:pt x="69" y="8"/>
                  </a:cubicBezTo>
                  <a:cubicBezTo>
                    <a:pt x="62" y="0"/>
                    <a:pt x="51" y="0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3A339104-1047-4B64-B876-471AC8A46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31976" y="4819650"/>
              <a:ext cx="114300" cy="111125"/>
            </a:xfrm>
            <a:custGeom>
              <a:avLst/>
              <a:gdLst>
                <a:gd name="T0" fmla="*/ 45 w 77"/>
                <a:gd name="T1" fmla="*/ 7 h 75"/>
                <a:gd name="T2" fmla="*/ 7 w 77"/>
                <a:gd name="T3" fmla="*/ 44 h 75"/>
                <a:gd name="T4" fmla="*/ 7 w 77"/>
                <a:gd name="T5" fmla="*/ 69 h 75"/>
                <a:gd name="T6" fmla="*/ 20 w 77"/>
                <a:gd name="T7" fmla="*/ 75 h 75"/>
                <a:gd name="T8" fmla="*/ 32 w 77"/>
                <a:gd name="T9" fmla="*/ 69 h 75"/>
                <a:gd name="T10" fmla="*/ 70 w 77"/>
                <a:gd name="T11" fmla="*/ 32 h 75"/>
                <a:gd name="T12" fmla="*/ 70 w 77"/>
                <a:gd name="T13" fmla="*/ 7 h 75"/>
                <a:gd name="T14" fmla="*/ 45 w 77"/>
                <a:gd name="T15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5">
                  <a:moveTo>
                    <a:pt x="45" y="7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0" y="51"/>
                    <a:pt x="0" y="63"/>
                    <a:pt x="7" y="69"/>
                  </a:cubicBezTo>
                  <a:cubicBezTo>
                    <a:pt x="11" y="72"/>
                    <a:pt x="15" y="75"/>
                    <a:pt x="20" y="75"/>
                  </a:cubicBezTo>
                  <a:cubicBezTo>
                    <a:pt x="24" y="75"/>
                    <a:pt x="29" y="72"/>
                    <a:pt x="32" y="69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7" y="25"/>
                    <a:pt x="77" y="14"/>
                    <a:pt x="70" y="7"/>
                  </a:cubicBezTo>
                  <a:cubicBezTo>
                    <a:pt x="63" y="0"/>
                    <a:pt x="52" y="0"/>
                    <a:pt x="4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55">
              <a:extLst>
                <a:ext uri="{FF2B5EF4-FFF2-40B4-BE49-F238E27FC236}">
                  <a16:creationId xmlns:a16="http://schemas.microsoft.com/office/drawing/2014/main" id="{2D7703B3-65D5-4C26-98DF-972D20983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801" y="4691063"/>
              <a:ext cx="111125" cy="109537"/>
            </a:xfrm>
            <a:custGeom>
              <a:avLst/>
              <a:gdLst>
                <a:gd name="T0" fmla="*/ 19 w 76"/>
                <a:gd name="T1" fmla="*/ 74 h 74"/>
                <a:gd name="T2" fmla="*/ 31 w 76"/>
                <a:gd name="T3" fmla="*/ 69 h 74"/>
                <a:gd name="T4" fmla="*/ 69 w 76"/>
                <a:gd name="T5" fmla="*/ 32 h 74"/>
                <a:gd name="T6" fmla="*/ 69 w 76"/>
                <a:gd name="T7" fmla="*/ 7 h 74"/>
                <a:gd name="T8" fmla="*/ 44 w 76"/>
                <a:gd name="T9" fmla="*/ 7 h 74"/>
                <a:gd name="T10" fmla="*/ 7 w 76"/>
                <a:gd name="T11" fmla="*/ 44 h 74"/>
                <a:gd name="T12" fmla="*/ 7 w 76"/>
                <a:gd name="T13" fmla="*/ 69 h 74"/>
                <a:gd name="T14" fmla="*/ 19 w 76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4">
                  <a:moveTo>
                    <a:pt x="19" y="74"/>
                  </a:moveTo>
                  <a:cubicBezTo>
                    <a:pt x="24" y="74"/>
                    <a:pt x="28" y="72"/>
                    <a:pt x="31" y="69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6" y="24"/>
                    <a:pt x="76" y="13"/>
                    <a:pt x="69" y="7"/>
                  </a:cubicBezTo>
                  <a:cubicBezTo>
                    <a:pt x="62" y="0"/>
                    <a:pt x="51" y="0"/>
                    <a:pt x="44" y="7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1"/>
                    <a:pt x="0" y="62"/>
                    <a:pt x="7" y="69"/>
                  </a:cubicBezTo>
                  <a:cubicBezTo>
                    <a:pt x="10" y="72"/>
                    <a:pt x="15" y="74"/>
                    <a:pt x="19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56">
              <a:extLst>
                <a:ext uri="{FF2B5EF4-FFF2-40B4-BE49-F238E27FC236}">
                  <a16:creationId xmlns:a16="http://schemas.microsoft.com/office/drawing/2014/main" id="{1A539D32-3EC6-485D-B143-BD42D3FD2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0563" y="4948238"/>
              <a:ext cx="112713" cy="109537"/>
            </a:xfrm>
            <a:custGeom>
              <a:avLst/>
              <a:gdLst>
                <a:gd name="T0" fmla="*/ 45 w 76"/>
                <a:gd name="T1" fmla="*/ 7 h 74"/>
                <a:gd name="T2" fmla="*/ 7 w 76"/>
                <a:gd name="T3" fmla="*/ 45 h 74"/>
                <a:gd name="T4" fmla="*/ 7 w 76"/>
                <a:gd name="T5" fmla="*/ 70 h 74"/>
                <a:gd name="T6" fmla="*/ 20 w 76"/>
                <a:gd name="T7" fmla="*/ 74 h 74"/>
                <a:gd name="T8" fmla="*/ 32 w 76"/>
                <a:gd name="T9" fmla="*/ 70 h 74"/>
                <a:gd name="T10" fmla="*/ 69 w 76"/>
                <a:gd name="T11" fmla="*/ 32 h 74"/>
                <a:gd name="T12" fmla="*/ 69 w 76"/>
                <a:gd name="T13" fmla="*/ 7 h 74"/>
                <a:gd name="T14" fmla="*/ 45 w 76"/>
                <a:gd name="T15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4">
                  <a:moveTo>
                    <a:pt x="45" y="7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0" y="51"/>
                    <a:pt x="0" y="62"/>
                    <a:pt x="7" y="70"/>
                  </a:cubicBezTo>
                  <a:cubicBezTo>
                    <a:pt x="11" y="73"/>
                    <a:pt x="15" y="74"/>
                    <a:pt x="20" y="74"/>
                  </a:cubicBezTo>
                  <a:cubicBezTo>
                    <a:pt x="24" y="74"/>
                    <a:pt x="29" y="73"/>
                    <a:pt x="32" y="70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6" y="25"/>
                    <a:pt x="76" y="14"/>
                    <a:pt x="69" y="7"/>
                  </a:cubicBezTo>
                  <a:cubicBezTo>
                    <a:pt x="63" y="0"/>
                    <a:pt x="51" y="0"/>
                    <a:pt x="4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5CAEE09-048E-4935-B964-BEAD4F41D10E}"/>
              </a:ext>
            </a:extLst>
          </p:cNvPr>
          <p:cNvGrpSpPr/>
          <p:nvPr/>
        </p:nvGrpSpPr>
        <p:grpSpPr>
          <a:xfrm>
            <a:off x="3246005" y="2841500"/>
            <a:ext cx="706748" cy="707400"/>
            <a:chOff x="-8191501" y="3459163"/>
            <a:chExt cx="1720850" cy="1722437"/>
          </a:xfrm>
          <a:solidFill>
            <a:srgbClr val="00B0F0"/>
          </a:solidFill>
        </p:grpSpPr>
        <p:sp>
          <p:nvSpPr>
            <p:cNvPr id="81" name="Freeform 57">
              <a:extLst>
                <a:ext uri="{FF2B5EF4-FFF2-40B4-BE49-F238E27FC236}">
                  <a16:creationId xmlns:a16="http://schemas.microsoft.com/office/drawing/2014/main" id="{4B370425-2FAC-4529-8F87-EC111A668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191501" y="3459163"/>
              <a:ext cx="1720850" cy="1722437"/>
            </a:xfrm>
            <a:custGeom>
              <a:avLst/>
              <a:gdLst>
                <a:gd name="T0" fmla="*/ 1163 w 1167"/>
                <a:gd name="T1" fmla="*/ 478 h 1166"/>
                <a:gd name="T2" fmla="*/ 1073 w 1167"/>
                <a:gd name="T3" fmla="*/ 380 h 1166"/>
                <a:gd name="T4" fmla="*/ 1067 w 1167"/>
                <a:gd name="T5" fmla="*/ 247 h 1166"/>
                <a:gd name="T6" fmla="*/ 919 w 1167"/>
                <a:gd name="T7" fmla="*/ 99 h 1166"/>
                <a:gd name="T8" fmla="*/ 786 w 1167"/>
                <a:gd name="T9" fmla="*/ 93 h 1166"/>
                <a:gd name="T10" fmla="*/ 688 w 1167"/>
                <a:gd name="T11" fmla="*/ 3 h 1166"/>
                <a:gd name="T12" fmla="*/ 479 w 1167"/>
                <a:gd name="T13" fmla="*/ 3 h 1166"/>
                <a:gd name="T14" fmla="*/ 380 w 1167"/>
                <a:gd name="T15" fmla="*/ 93 h 1166"/>
                <a:gd name="T16" fmla="*/ 247 w 1167"/>
                <a:gd name="T17" fmla="*/ 99 h 1166"/>
                <a:gd name="T18" fmla="*/ 99 w 1167"/>
                <a:gd name="T19" fmla="*/ 247 h 1166"/>
                <a:gd name="T20" fmla="*/ 93 w 1167"/>
                <a:gd name="T21" fmla="*/ 380 h 1166"/>
                <a:gd name="T22" fmla="*/ 3 w 1167"/>
                <a:gd name="T23" fmla="*/ 478 h 1166"/>
                <a:gd name="T24" fmla="*/ 3 w 1167"/>
                <a:gd name="T25" fmla="*/ 688 h 1166"/>
                <a:gd name="T26" fmla="*/ 93 w 1167"/>
                <a:gd name="T27" fmla="*/ 786 h 1166"/>
                <a:gd name="T28" fmla="*/ 99 w 1167"/>
                <a:gd name="T29" fmla="*/ 919 h 1166"/>
                <a:gd name="T30" fmla="*/ 247 w 1167"/>
                <a:gd name="T31" fmla="*/ 1067 h 1166"/>
                <a:gd name="T32" fmla="*/ 380 w 1167"/>
                <a:gd name="T33" fmla="*/ 1073 h 1166"/>
                <a:gd name="T34" fmla="*/ 479 w 1167"/>
                <a:gd name="T35" fmla="*/ 1163 h 1166"/>
                <a:gd name="T36" fmla="*/ 688 w 1167"/>
                <a:gd name="T37" fmla="*/ 1163 h 1166"/>
                <a:gd name="T38" fmla="*/ 708 w 1167"/>
                <a:gd name="T39" fmla="*/ 1159 h 1166"/>
                <a:gd name="T40" fmla="*/ 902 w 1167"/>
                <a:gd name="T41" fmla="*/ 1079 h 1166"/>
                <a:gd name="T42" fmla="*/ 959 w 1167"/>
                <a:gd name="T43" fmla="*/ 958 h 1166"/>
                <a:gd name="T44" fmla="*/ 1079 w 1167"/>
                <a:gd name="T45" fmla="*/ 902 h 1166"/>
                <a:gd name="T46" fmla="*/ 1159 w 1167"/>
                <a:gd name="T47" fmla="*/ 708 h 1166"/>
                <a:gd name="T48" fmla="*/ 1114 w 1167"/>
                <a:gd name="T49" fmla="*/ 583 h 1166"/>
                <a:gd name="T50" fmla="*/ 1038 w 1167"/>
                <a:gd name="T51" fmla="*/ 779 h 1166"/>
                <a:gd name="T52" fmla="*/ 939 w 1167"/>
                <a:gd name="T53" fmla="*/ 928 h 1166"/>
                <a:gd name="T54" fmla="*/ 891 w 1167"/>
                <a:gd name="T55" fmla="*/ 1043 h 1166"/>
                <a:gd name="T56" fmla="*/ 766 w 1167"/>
                <a:gd name="T57" fmla="*/ 1044 h 1166"/>
                <a:gd name="T58" fmla="*/ 591 w 1167"/>
                <a:gd name="T59" fmla="*/ 1079 h 1166"/>
                <a:gd name="T60" fmla="*/ 576 w 1167"/>
                <a:gd name="T61" fmla="*/ 1079 h 1166"/>
                <a:gd name="T62" fmla="*/ 401 w 1167"/>
                <a:gd name="T63" fmla="*/ 1044 h 1166"/>
                <a:gd name="T64" fmla="*/ 276 w 1167"/>
                <a:gd name="T65" fmla="*/ 1043 h 1166"/>
                <a:gd name="T66" fmla="*/ 228 w 1167"/>
                <a:gd name="T67" fmla="*/ 928 h 1166"/>
                <a:gd name="T68" fmla="*/ 128 w 1167"/>
                <a:gd name="T69" fmla="*/ 779 h 1166"/>
                <a:gd name="T70" fmla="*/ 41 w 1167"/>
                <a:gd name="T71" fmla="*/ 691 h 1166"/>
                <a:gd name="T72" fmla="*/ 88 w 1167"/>
                <a:gd name="T73" fmla="*/ 575 h 1166"/>
                <a:gd name="T74" fmla="*/ 123 w 1167"/>
                <a:gd name="T75" fmla="*/ 400 h 1166"/>
                <a:gd name="T76" fmla="*/ 123 w 1167"/>
                <a:gd name="T77" fmla="*/ 276 h 1166"/>
                <a:gd name="T78" fmla="*/ 238 w 1167"/>
                <a:gd name="T79" fmla="*/ 228 h 1166"/>
                <a:gd name="T80" fmla="*/ 387 w 1167"/>
                <a:gd name="T81" fmla="*/ 128 h 1166"/>
                <a:gd name="T82" fmla="*/ 475 w 1167"/>
                <a:gd name="T83" fmla="*/ 40 h 1166"/>
                <a:gd name="T84" fmla="*/ 591 w 1167"/>
                <a:gd name="T85" fmla="*/ 88 h 1166"/>
                <a:gd name="T86" fmla="*/ 766 w 1167"/>
                <a:gd name="T87" fmla="*/ 123 h 1166"/>
                <a:gd name="T88" fmla="*/ 891 w 1167"/>
                <a:gd name="T89" fmla="*/ 123 h 1166"/>
                <a:gd name="T90" fmla="*/ 939 w 1167"/>
                <a:gd name="T91" fmla="*/ 238 h 1166"/>
                <a:gd name="T92" fmla="*/ 1038 w 1167"/>
                <a:gd name="T93" fmla="*/ 387 h 1166"/>
                <a:gd name="T94" fmla="*/ 1126 w 1167"/>
                <a:gd name="T95" fmla="*/ 475 h 1166"/>
                <a:gd name="T96" fmla="*/ 1078 w 1167"/>
                <a:gd name="T97" fmla="*/ 590 h 1166"/>
                <a:gd name="T98" fmla="*/ 1044 w 1167"/>
                <a:gd name="T99" fmla="*/ 766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7" h="1166">
                  <a:moveTo>
                    <a:pt x="1114" y="583"/>
                  </a:moveTo>
                  <a:cubicBezTo>
                    <a:pt x="1163" y="478"/>
                    <a:pt x="1163" y="478"/>
                    <a:pt x="1163" y="478"/>
                  </a:cubicBezTo>
                  <a:cubicBezTo>
                    <a:pt x="1167" y="472"/>
                    <a:pt x="1165" y="463"/>
                    <a:pt x="1159" y="458"/>
                  </a:cubicBezTo>
                  <a:cubicBezTo>
                    <a:pt x="1073" y="380"/>
                    <a:pt x="1073" y="380"/>
                    <a:pt x="1073" y="380"/>
                  </a:cubicBezTo>
                  <a:cubicBezTo>
                    <a:pt x="1079" y="264"/>
                    <a:pt x="1079" y="264"/>
                    <a:pt x="1079" y="264"/>
                  </a:cubicBezTo>
                  <a:cubicBezTo>
                    <a:pt x="1079" y="257"/>
                    <a:pt x="1075" y="250"/>
                    <a:pt x="1067" y="247"/>
                  </a:cubicBezTo>
                  <a:cubicBezTo>
                    <a:pt x="959" y="208"/>
                    <a:pt x="959" y="208"/>
                    <a:pt x="959" y="208"/>
                  </a:cubicBezTo>
                  <a:cubicBezTo>
                    <a:pt x="919" y="99"/>
                    <a:pt x="919" y="99"/>
                    <a:pt x="919" y="99"/>
                  </a:cubicBezTo>
                  <a:cubicBezTo>
                    <a:pt x="917" y="92"/>
                    <a:pt x="909" y="87"/>
                    <a:pt x="902" y="87"/>
                  </a:cubicBezTo>
                  <a:cubicBezTo>
                    <a:pt x="786" y="93"/>
                    <a:pt x="786" y="93"/>
                    <a:pt x="786" y="93"/>
                  </a:cubicBezTo>
                  <a:cubicBezTo>
                    <a:pt x="708" y="7"/>
                    <a:pt x="708" y="7"/>
                    <a:pt x="708" y="7"/>
                  </a:cubicBezTo>
                  <a:cubicBezTo>
                    <a:pt x="703" y="1"/>
                    <a:pt x="695" y="0"/>
                    <a:pt x="688" y="3"/>
                  </a:cubicBezTo>
                  <a:cubicBezTo>
                    <a:pt x="583" y="52"/>
                    <a:pt x="583" y="52"/>
                    <a:pt x="583" y="52"/>
                  </a:cubicBezTo>
                  <a:cubicBezTo>
                    <a:pt x="479" y="3"/>
                    <a:pt x="479" y="3"/>
                    <a:pt x="479" y="3"/>
                  </a:cubicBezTo>
                  <a:cubicBezTo>
                    <a:pt x="471" y="0"/>
                    <a:pt x="463" y="2"/>
                    <a:pt x="458" y="7"/>
                  </a:cubicBezTo>
                  <a:cubicBezTo>
                    <a:pt x="380" y="93"/>
                    <a:pt x="380" y="93"/>
                    <a:pt x="380" y="93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57" y="87"/>
                    <a:pt x="250" y="92"/>
                    <a:pt x="247" y="99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99" y="247"/>
                    <a:pt x="99" y="247"/>
                    <a:pt x="99" y="247"/>
                  </a:cubicBezTo>
                  <a:cubicBezTo>
                    <a:pt x="92" y="250"/>
                    <a:pt x="87" y="257"/>
                    <a:pt x="87" y="264"/>
                  </a:cubicBezTo>
                  <a:cubicBezTo>
                    <a:pt x="93" y="380"/>
                    <a:pt x="93" y="380"/>
                    <a:pt x="93" y="380"/>
                  </a:cubicBezTo>
                  <a:cubicBezTo>
                    <a:pt x="7" y="458"/>
                    <a:pt x="7" y="458"/>
                    <a:pt x="7" y="458"/>
                  </a:cubicBezTo>
                  <a:cubicBezTo>
                    <a:pt x="2" y="463"/>
                    <a:pt x="0" y="472"/>
                    <a:pt x="3" y="478"/>
                  </a:cubicBezTo>
                  <a:cubicBezTo>
                    <a:pt x="52" y="583"/>
                    <a:pt x="52" y="583"/>
                    <a:pt x="52" y="583"/>
                  </a:cubicBezTo>
                  <a:cubicBezTo>
                    <a:pt x="3" y="688"/>
                    <a:pt x="3" y="688"/>
                    <a:pt x="3" y="688"/>
                  </a:cubicBezTo>
                  <a:cubicBezTo>
                    <a:pt x="0" y="694"/>
                    <a:pt x="2" y="703"/>
                    <a:pt x="7" y="708"/>
                  </a:cubicBezTo>
                  <a:cubicBezTo>
                    <a:pt x="93" y="786"/>
                    <a:pt x="93" y="786"/>
                    <a:pt x="93" y="786"/>
                  </a:cubicBezTo>
                  <a:cubicBezTo>
                    <a:pt x="87" y="902"/>
                    <a:pt x="87" y="902"/>
                    <a:pt x="87" y="902"/>
                  </a:cubicBezTo>
                  <a:cubicBezTo>
                    <a:pt x="87" y="910"/>
                    <a:pt x="92" y="916"/>
                    <a:pt x="99" y="919"/>
                  </a:cubicBezTo>
                  <a:cubicBezTo>
                    <a:pt x="208" y="958"/>
                    <a:pt x="208" y="958"/>
                    <a:pt x="208" y="958"/>
                  </a:cubicBezTo>
                  <a:cubicBezTo>
                    <a:pt x="247" y="1067"/>
                    <a:pt x="247" y="1067"/>
                    <a:pt x="247" y="1067"/>
                  </a:cubicBezTo>
                  <a:cubicBezTo>
                    <a:pt x="250" y="1074"/>
                    <a:pt x="257" y="1080"/>
                    <a:pt x="265" y="1079"/>
                  </a:cubicBezTo>
                  <a:cubicBezTo>
                    <a:pt x="380" y="1073"/>
                    <a:pt x="380" y="1073"/>
                    <a:pt x="380" y="1073"/>
                  </a:cubicBezTo>
                  <a:cubicBezTo>
                    <a:pt x="458" y="1159"/>
                    <a:pt x="458" y="1159"/>
                    <a:pt x="458" y="1159"/>
                  </a:cubicBezTo>
                  <a:cubicBezTo>
                    <a:pt x="463" y="1164"/>
                    <a:pt x="471" y="1166"/>
                    <a:pt x="479" y="1163"/>
                  </a:cubicBezTo>
                  <a:cubicBezTo>
                    <a:pt x="583" y="1114"/>
                    <a:pt x="583" y="1114"/>
                    <a:pt x="583" y="1114"/>
                  </a:cubicBezTo>
                  <a:cubicBezTo>
                    <a:pt x="688" y="1163"/>
                    <a:pt x="688" y="1163"/>
                    <a:pt x="688" y="1163"/>
                  </a:cubicBezTo>
                  <a:cubicBezTo>
                    <a:pt x="690" y="1164"/>
                    <a:pt x="693" y="1164"/>
                    <a:pt x="695" y="1164"/>
                  </a:cubicBezTo>
                  <a:cubicBezTo>
                    <a:pt x="700" y="1164"/>
                    <a:pt x="705" y="1163"/>
                    <a:pt x="708" y="1159"/>
                  </a:cubicBezTo>
                  <a:cubicBezTo>
                    <a:pt x="786" y="1073"/>
                    <a:pt x="786" y="1073"/>
                    <a:pt x="786" y="1073"/>
                  </a:cubicBezTo>
                  <a:cubicBezTo>
                    <a:pt x="902" y="1079"/>
                    <a:pt x="902" y="1079"/>
                    <a:pt x="902" y="1079"/>
                  </a:cubicBezTo>
                  <a:cubicBezTo>
                    <a:pt x="910" y="1080"/>
                    <a:pt x="917" y="1074"/>
                    <a:pt x="919" y="1067"/>
                  </a:cubicBezTo>
                  <a:cubicBezTo>
                    <a:pt x="959" y="958"/>
                    <a:pt x="959" y="958"/>
                    <a:pt x="959" y="958"/>
                  </a:cubicBezTo>
                  <a:cubicBezTo>
                    <a:pt x="1067" y="919"/>
                    <a:pt x="1067" y="919"/>
                    <a:pt x="1067" y="919"/>
                  </a:cubicBezTo>
                  <a:cubicBezTo>
                    <a:pt x="1075" y="916"/>
                    <a:pt x="1079" y="910"/>
                    <a:pt x="1079" y="902"/>
                  </a:cubicBezTo>
                  <a:cubicBezTo>
                    <a:pt x="1073" y="786"/>
                    <a:pt x="1073" y="786"/>
                    <a:pt x="1073" y="786"/>
                  </a:cubicBezTo>
                  <a:cubicBezTo>
                    <a:pt x="1159" y="708"/>
                    <a:pt x="1159" y="708"/>
                    <a:pt x="1159" y="708"/>
                  </a:cubicBezTo>
                  <a:cubicBezTo>
                    <a:pt x="1165" y="703"/>
                    <a:pt x="1167" y="694"/>
                    <a:pt x="1163" y="688"/>
                  </a:cubicBezTo>
                  <a:lnTo>
                    <a:pt x="1114" y="583"/>
                  </a:lnTo>
                  <a:close/>
                  <a:moveTo>
                    <a:pt x="1044" y="766"/>
                  </a:moveTo>
                  <a:cubicBezTo>
                    <a:pt x="1040" y="769"/>
                    <a:pt x="1038" y="774"/>
                    <a:pt x="1038" y="779"/>
                  </a:cubicBezTo>
                  <a:cubicBezTo>
                    <a:pt x="1043" y="890"/>
                    <a:pt x="1043" y="890"/>
                    <a:pt x="1043" y="890"/>
                  </a:cubicBezTo>
                  <a:cubicBezTo>
                    <a:pt x="939" y="928"/>
                    <a:pt x="939" y="928"/>
                    <a:pt x="939" y="928"/>
                  </a:cubicBezTo>
                  <a:cubicBezTo>
                    <a:pt x="934" y="929"/>
                    <a:pt x="930" y="934"/>
                    <a:pt x="928" y="938"/>
                  </a:cubicBezTo>
                  <a:cubicBezTo>
                    <a:pt x="891" y="1043"/>
                    <a:pt x="891" y="1043"/>
                    <a:pt x="891" y="1043"/>
                  </a:cubicBezTo>
                  <a:cubicBezTo>
                    <a:pt x="780" y="1038"/>
                    <a:pt x="780" y="1038"/>
                    <a:pt x="780" y="1038"/>
                  </a:cubicBezTo>
                  <a:cubicBezTo>
                    <a:pt x="774" y="1038"/>
                    <a:pt x="769" y="1040"/>
                    <a:pt x="766" y="1044"/>
                  </a:cubicBezTo>
                  <a:cubicBezTo>
                    <a:pt x="691" y="1126"/>
                    <a:pt x="691" y="1126"/>
                    <a:pt x="691" y="1126"/>
                  </a:cubicBezTo>
                  <a:cubicBezTo>
                    <a:pt x="591" y="1079"/>
                    <a:pt x="591" y="1079"/>
                    <a:pt x="591" y="1079"/>
                  </a:cubicBezTo>
                  <a:cubicBezTo>
                    <a:pt x="588" y="1078"/>
                    <a:pt x="586" y="1076"/>
                    <a:pt x="583" y="1076"/>
                  </a:cubicBezTo>
                  <a:cubicBezTo>
                    <a:pt x="581" y="1076"/>
                    <a:pt x="578" y="1078"/>
                    <a:pt x="576" y="1079"/>
                  </a:cubicBezTo>
                  <a:cubicBezTo>
                    <a:pt x="475" y="1126"/>
                    <a:pt x="475" y="1126"/>
                    <a:pt x="475" y="1126"/>
                  </a:cubicBezTo>
                  <a:cubicBezTo>
                    <a:pt x="401" y="1044"/>
                    <a:pt x="401" y="1044"/>
                    <a:pt x="401" y="1044"/>
                  </a:cubicBezTo>
                  <a:cubicBezTo>
                    <a:pt x="397" y="1040"/>
                    <a:pt x="392" y="1037"/>
                    <a:pt x="387" y="1038"/>
                  </a:cubicBezTo>
                  <a:cubicBezTo>
                    <a:pt x="276" y="1043"/>
                    <a:pt x="276" y="1043"/>
                    <a:pt x="276" y="1043"/>
                  </a:cubicBezTo>
                  <a:cubicBezTo>
                    <a:pt x="238" y="938"/>
                    <a:pt x="238" y="938"/>
                    <a:pt x="238" y="938"/>
                  </a:cubicBezTo>
                  <a:cubicBezTo>
                    <a:pt x="236" y="934"/>
                    <a:pt x="233" y="929"/>
                    <a:pt x="228" y="928"/>
                  </a:cubicBezTo>
                  <a:cubicBezTo>
                    <a:pt x="123" y="890"/>
                    <a:pt x="123" y="890"/>
                    <a:pt x="123" y="890"/>
                  </a:cubicBezTo>
                  <a:cubicBezTo>
                    <a:pt x="128" y="779"/>
                    <a:pt x="128" y="779"/>
                    <a:pt x="128" y="779"/>
                  </a:cubicBezTo>
                  <a:cubicBezTo>
                    <a:pt x="129" y="774"/>
                    <a:pt x="127" y="769"/>
                    <a:pt x="123" y="766"/>
                  </a:cubicBezTo>
                  <a:cubicBezTo>
                    <a:pt x="41" y="691"/>
                    <a:pt x="41" y="691"/>
                    <a:pt x="41" y="691"/>
                  </a:cubicBezTo>
                  <a:cubicBezTo>
                    <a:pt x="88" y="590"/>
                    <a:pt x="88" y="590"/>
                    <a:pt x="88" y="590"/>
                  </a:cubicBezTo>
                  <a:cubicBezTo>
                    <a:pt x="90" y="586"/>
                    <a:pt x="90" y="580"/>
                    <a:pt x="88" y="575"/>
                  </a:cubicBezTo>
                  <a:cubicBezTo>
                    <a:pt x="41" y="475"/>
                    <a:pt x="41" y="475"/>
                    <a:pt x="41" y="475"/>
                  </a:cubicBezTo>
                  <a:cubicBezTo>
                    <a:pt x="123" y="400"/>
                    <a:pt x="123" y="400"/>
                    <a:pt x="123" y="400"/>
                  </a:cubicBezTo>
                  <a:cubicBezTo>
                    <a:pt x="127" y="397"/>
                    <a:pt x="129" y="392"/>
                    <a:pt x="128" y="387"/>
                  </a:cubicBezTo>
                  <a:cubicBezTo>
                    <a:pt x="123" y="276"/>
                    <a:pt x="123" y="276"/>
                    <a:pt x="123" y="276"/>
                  </a:cubicBezTo>
                  <a:cubicBezTo>
                    <a:pt x="228" y="238"/>
                    <a:pt x="228" y="238"/>
                    <a:pt x="228" y="238"/>
                  </a:cubicBezTo>
                  <a:cubicBezTo>
                    <a:pt x="233" y="236"/>
                    <a:pt x="236" y="232"/>
                    <a:pt x="238" y="228"/>
                  </a:cubicBezTo>
                  <a:cubicBezTo>
                    <a:pt x="276" y="123"/>
                    <a:pt x="276" y="123"/>
                    <a:pt x="276" y="123"/>
                  </a:cubicBezTo>
                  <a:cubicBezTo>
                    <a:pt x="387" y="128"/>
                    <a:pt x="387" y="128"/>
                    <a:pt x="387" y="128"/>
                  </a:cubicBezTo>
                  <a:cubicBezTo>
                    <a:pt x="392" y="128"/>
                    <a:pt x="397" y="126"/>
                    <a:pt x="401" y="123"/>
                  </a:cubicBezTo>
                  <a:cubicBezTo>
                    <a:pt x="475" y="40"/>
                    <a:pt x="475" y="40"/>
                    <a:pt x="475" y="40"/>
                  </a:cubicBezTo>
                  <a:cubicBezTo>
                    <a:pt x="576" y="88"/>
                    <a:pt x="576" y="88"/>
                    <a:pt x="576" y="88"/>
                  </a:cubicBezTo>
                  <a:cubicBezTo>
                    <a:pt x="580" y="90"/>
                    <a:pt x="586" y="90"/>
                    <a:pt x="591" y="88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766" y="123"/>
                    <a:pt x="766" y="123"/>
                    <a:pt x="766" y="123"/>
                  </a:cubicBezTo>
                  <a:cubicBezTo>
                    <a:pt x="769" y="126"/>
                    <a:pt x="774" y="128"/>
                    <a:pt x="780" y="128"/>
                  </a:cubicBezTo>
                  <a:cubicBezTo>
                    <a:pt x="891" y="123"/>
                    <a:pt x="891" y="123"/>
                    <a:pt x="891" y="123"/>
                  </a:cubicBezTo>
                  <a:cubicBezTo>
                    <a:pt x="928" y="228"/>
                    <a:pt x="928" y="228"/>
                    <a:pt x="928" y="228"/>
                  </a:cubicBezTo>
                  <a:cubicBezTo>
                    <a:pt x="930" y="232"/>
                    <a:pt x="934" y="236"/>
                    <a:pt x="939" y="238"/>
                  </a:cubicBezTo>
                  <a:cubicBezTo>
                    <a:pt x="1043" y="276"/>
                    <a:pt x="1043" y="276"/>
                    <a:pt x="1043" y="276"/>
                  </a:cubicBezTo>
                  <a:cubicBezTo>
                    <a:pt x="1038" y="387"/>
                    <a:pt x="1038" y="387"/>
                    <a:pt x="1038" y="387"/>
                  </a:cubicBezTo>
                  <a:cubicBezTo>
                    <a:pt x="1038" y="392"/>
                    <a:pt x="1040" y="397"/>
                    <a:pt x="1044" y="400"/>
                  </a:cubicBezTo>
                  <a:cubicBezTo>
                    <a:pt x="1126" y="475"/>
                    <a:pt x="1126" y="475"/>
                    <a:pt x="1126" y="475"/>
                  </a:cubicBezTo>
                  <a:cubicBezTo>
                    <a:pt x="1078" y="575"/>
                    <a:pt x="1078" y="575"/>
                    <a:pt x="1078" y="575"/>
                  </a:cubicBezTo>
                  <a:cubicBezTo>
                    <a:pt x="1076" y="580"/>
                    <a:pt x="1076" y="586"/>
                    <a:pt x="1078" y="590"/>
                  </a:cubicBezTo>
                  <a:cubicBezTo>
                    <a:pt x="1126" y="691"/>
                    <a:pt x="1126" y="691"/>
                    <a:pt x="1126" y="691"/>
                  </a:cubicBezTo>
                  <a:lnTo>
                    <a:pt x="104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58">
              <a:extLst>
                <a:ext uri="{FF2B5EF4-FFF2-40B4-BE49-F238E27FC236}">
                  <a16:creationId xmlns:a16="http://schemas.microsoft.com/office/drawing/2014/main" id="{A010CCF7-CAE8-423E-80A2-A45C694A3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59688" y="3695700"/>
              <a:ext cx="354013" cy="133350"/>
            </a:xfrm>
            <a:custGeom>
              <a:avLst/>
              <a:gdLst>
                <a:gd name="T0" fmla="*/ 20 w 241"/>
                <a:gd name="T1" fmla="*/ 90 h 90"/>
                <a:gd name="T2" fmla="*/ 29 w 241"/>
                <a:gd name="T3" fmla="*/ 87 h 90"/>
                <a:gd name="T4" fmla="*/ 223 w 241"/>
                <a:gd name="T5" fmla="*/ 35 h 90"/>
                <a:gd name="T6" fmla="*/ 241 w 241"/>
                <a:gd name="T7" fmla="*/ 18 h 90"/>
                <a:gd name="T8" fmla="*/ 223 w 241"/>
                <a:gd name="T9" fmla="*/ 0 h 90"/>
                <a:gd name="T10" fmla="*/ 12 w 241"/>
                <a:gd name="T11" fmla="*/ 56 h 90"/>
                <a:gd name="T12" fmla="*/ 5 w 241"/>
                <a:gd name="T13" fmla="*/ 81 h 90"/>
                <a:gd name="T14" fmla="*/ 20 w 241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90">
                  <a:moveTo>
                    <a:pt x="20" y="90"/>
                  </a:moveTo>
                  <a:cubicBezTo>
                    <a:pt x="24" y="90"/>
                    <a:pt x="26" y="89"/>
                    <a:pt x="29" y="87"/>
                  </a:cubicBezTo>
                  <a:cubicBezTo>
                    <a:pt x="88" y="53"/>
                    <a:pt x="155" y="35"/>
                    <a:pt x="223" y="35"/>
                  </a:cubicBezTo>
                  <a:cubicBezTo>
                    <a:pt x="233" y="35"/>
                    <a:pt x="241" y="27"/>
                    <a:pt x="241" y="18"/>
                  </a:cubicBezTo>
                  <a:cubicBezTo>
                    <a:pt x="241" y="8"/>
                    <a:pt x="233" y="0"/>
                    <a:pt x="223" y="0"/>
                  </a:cubicBezTo>
                  <a:cubicBezTo>
                    <a:pt x="149" y="0"/>
                    <a:pt x="76" y="20"/>
                    <a:pt x="12" y="56"/>
                  </a:cubicBezTo>
                  <a:cubicBezTo>
                    <a:pt x="3" y="61"/>
                    <a:pt x="0" y="72"/>
                    <a:pt x="5" y="81"/>
                  </a:cubicBezTo>
                  <a:cubicBezTo>
                    <a:pt x="8" y="86"/>
                    <a:pt x="14" y="90"/>
                    <a:pt x="2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59">
              <a:extLst>
                <a:ext uri="{FF2B5EF4-FFF2-40B4-BE49-F238E27FC236}">
                  <a16:creationId xmlns:a16="http://schemas.microsoft.com/office/drawing/2014/main" id="{60FA12F6-9A35-47FF-88CB-1DC0E2ACC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54963" y="3708400"/>
              <a:ext cx="1247775" cy="1236662"/>
            </a:xfrm>
            <a:custGeom>
              <a:avLst/>
              <a:gdLst>
                <a:gd name="T0" fmla="*/ 499 w 846"/>
                <a:gd name="T1" fmla="*/ 15 h 837"/>
                <a:gd name="T2" fmla="*/ 602 w 846"/>
                <a:gd name="T3" fmla="*/ 70 h 837"/>
                <a:gd name="T4" fmla="*/ 585 w 846"/>
                <a:gd name="T5" fmla="*/ 134 h 837"/>
                <a:gd name="T6" fmla="*/ 609 w 846"/>
                <a:gd name="T7" fmla="*/ 127 h 837"/>
                <a:gd name="T8" fmla="*/ 750 w 846"/>
                <a:gd name="T9" fmla="*/ 205 h 837"/>
                <a:gd name="T10" fmla="*/ 704 w 846"/>
                <a:gd name="T11" fmla="*/ 252 h 837"/>
                <a:gd name="T12" fmla="*/ 728 w 846"/>
                <a:gd name="T13" fmla="*/ 259 h 837"/>
                <a:gd name="T14" fmla="*/ 810 w 846"/>
                <a:gd name="T15" fmla="*/ 396 h 837"/>
                <a:gd name="T16" fmla="*/ 747 w 846"/>
                <a:gd name="T17" fmla="*/ 414 h 837"/>
                <a:gd name="T18" fmla="*/ 811 w 846"/>
                <a:gd name="T19" fmla="*/ 432 h 837"/>
                <a:gd name="T20" fmla="*/ 728 w 846"/>
                <a:gd name="T21" fmla="*/ 569 h 837"/>
                <a:gd name="T22" fmla="*/ 710 w 846"/>
                <a:gd name="T23" fmla="*/ 600 h 837"/>
                <a:gd name="T24" fmla="*/ 632 w 846"/>
                <a:gd name="T25" fmla="*/ 741 h 837"/>
                <a:gd name="T26" fmla="*/ 585 w 846"/>
                <a:gd name="T27" fmla="*/ 695 h 837"/>
                <a:gd name="T28" fmla="*/ 602 w 846"/>
                <a:gd name="T29" fmla="*/ 758 h 837"/>
                <a:gd name="T30" fmla="*/ 441 w 846"/>
                <a:gd name="T31" fmla="*/ 756 h 837"/>
                <a:gd name="T32" fmla="*/ 406 w 846"/>
                <a:gd name="T33" fmla="*/ 756 h 837"/>
                <a:gd name="T34" fmla="*/ 245 w 846"/>
                <a:gd name="T35" fmla="*/ 758 h 837"/>
                <a:gd name="T36" fmla="*/ 261 w 846"/>
                <a:gd name="T37" fmla="*/ 695 h 837"/>
                <a:gd name="T38" fmla="*/ 214 w 846"/>
                <a:gd name="T39" fmla="*/ 741 h 837"/>
                <a:gd name="T40" fmla="*/ 136 w 846"/>
                <a:gd name="T41" fmla="*/ 600 h 837"/>
                <a:gd name="T42" fmla="*/ 119 w 846"/>
                <a:gd name="T43" fmla="*/ 569 h 837"/>
                <a:gd name="T44" fmla="*/ 36 w 846"/>
                <a:gd name="T45" fmla="*/ 432 h 837"/>
                <a:gd name="T46" fmla="*/ 99 w 846"/>
                <a:gd name="T47" fmla="*/ 414 h 837"/>
                <a:gd name="T48" fmla="*/ 36 w 846"/>
                <a:gd name="T49" fmla="*/ 396 h 837"/>
                <a:gd name="T50" fmla="*/ 119 w 846"/>
                <a:gd name="T51" fmla="*/ 259 h 837"/>
                <a:gd name="T52" fmla="*/ 143 w 846"/>
                <a:gd name="T53" fmla="*/ 252 h 837"/>
                <a:gd name="T54" fmla="*/ 96 w 846"/>
                <a:gd name="T55" fmla="*/ 205 h 837"/>
                <a:gd name="T56" fmla="*/ 159 w 846"/>
                <a:gd name="T57" fmla="*/ 106 h 837"/>
                <a:gd name="T58" fmla="*/ 58 w 846"/>
                <a:gd name="T59" fmla="*/ 202 h 837"/>
                <a:gd name="T60" fmla="*/ 57 w 846"/>
                <a:gd name="T61" fmla="*/ 204 h 837"/>
                <a:gd name="T62" fmla="*/ 57 w 846"/>
                <a:gd name="T63" fmla="*/ 624 h 837"/>
                <a:gd name="T64" fmla="*/ 58 w 846"/>
                <a:gd name="T65" fmla="*/ 626 h 837"/>
                <a:gd name="T66" fmla="*/ 212 w 846"/>
                <a:gd name="T67" fmla="*/ 780 h 837"/>
                <a:gd name="T68" fmla="*/ 423 w 846"/>
                <a:gd name="T69" fmla="*/ 837 h 837"/>
                <a:gd name="T70" fmla="*/ 635 w 846"/>
                <a:gd name="T71" fmla="*/ 780 h 837"/>
                <a:gd name="T72" fmla="*/ 789 w 846"/>
                <a:gd name="T73" fmla="*/ 626 h 837"/>
                <a:gd name="T74" fmla="*/ 790 w 846"/>
                <a:gd name="T75" fmla="*/ 624 h 837"/>
                <a:gd name="T76" fmla="*/ 520 w 846"/>
                <a:gd name="T77" fmla="*/ 2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6" h="837">
                  <a:moveTo>
                    <a:pt x="520" y="2"/>
                  </a:moveTo>
                  <a:cubicBezTo>
                    <a:pt x="511" y="0"/>
                    <a:pt x="501" y="6"/>
                    <a:pt x="499" y="15"/>
                  </a:cubicBezTo>
                  <a:cubicBezTo>
                    <a:pt x="497" y="25"/>
                    <a:pt x="503" y="34"/>
                    <a:pt x="512" y="36"/>
                  </a:cubicBezTo>
                  <a:cubicBezTo>
                    <a:pt x="544" y="44"/>
                    <a:pt x="574" y="55"/>
                    <a:pt x="602" y="70"/>
                  </a:cubicBezTo>
                  <a:cubicBezTo>
                    <a:pt x="579" y="110"/>
                    <a:pt x="579" y="110"/>
                    <a:pt x="579" y="110"/>
                  </a:cubicBezTo>
                  <a:cubicBezTo>
                    <a:pt x="574" y="118"/>
                    <a:pt x="577" y="128"/>
                    <a:pt x="585" y="134"/>
                  </a:cubicBezTo>
                  <a:cubicBezTo>
                    <a:pt x="588" y="135"/>
                    <a:pt x="591" y="136"/>
                    <a:pt x="594" y="136"/>
                  </a:cubicBezTo>
                  <a:cubicBezTo>
                    <a:pt x="600" y="136"/>
                    <a:pt x="606" y="133"/>
                    <a:pt x="609" y="127"/>
                  </a:cubicBezTo>
                  <a:cubicBezTo>
                    <a:pt x="632" y="87"/>
                    <a:pt x="632" y="87"/>
                    <a:pt x="632" y="87"/>
                  </a:cubicBezTo>
                  <a:cubicBezTo>
                    <a:pt x="680" y="117"/>
                    <a:pt x="720" y="158"/>
                    <a:pt x="750" y="205"/>
                  </a:cubicBezTo>
                  <a:cubicBezTo>
                    <a:pt x="710" y="228"/>
                    <a:pt x="710" y="228"/>
                    <a:pt x="710" y="228"/>
                  </a:cubicBezTo>
                  <a:cubicBezTo>
                    <a:pt x="702" y="233"/>
                    <a:pt x="699" y="243"/>
                    <a:pt x="704" y="252"/>
                  </a:cubicBezTo>
                  <a:cubicBezTo>
                    <a:pt x="707" y="258"/>
                    <a:pt x="713" y="261"/>
                    <a:pt x="719" y="261"/>
                  </a:cubicBezTo>
                  <a:cubicBezTo>
                    <a:pt x="722" y="261"/>
                    <a:pt x="725" y="260"/>
                    <a:pt x="728" y="259"/>
                  </a:cubicBezTo>
                  <a:cubicBezTo>
                    <a:pt x="768" y="236"/>
                    <a:pt x="768" y="236"/>
                    <a:pt x="768" y="236"/>
                  </a:cubicBezTo>
                  <a:cubicBezTo>
                    <a:pt x="793" y="284"/>
                    <a:pt x="808" y="339"/>
                    <a:pt x="810" y="396"/>
                  </a:cubicBezTo>
                  <a:cubicBezTo>
                    <a:pt x="765" y="396"/>
                    <a:pt x="765" y="396"/>
                    <a:pt x="765" y="396"/>
                  </a:cubicBezTo>
                  <a:cubicBezTo>
                    <a:pt x="755" y="396"/>
                    <a:pt x="747" y="404"/>
                    <a:pt x="747" y="414"/>
                  </a:cubicBezTo>
                  <a:cubicBezTo>
                    <a:pt x="747" y="424"/>
                    <a:pt x="755" y="432"/>
                    <a:pt x="765" y="432"/>
                  </a:cubicBezTo>
                  <a:cubicBezTo>
                    <a:pt x="811" y="432"/>
                    <a:pt x="811" y="432"/>
                    <a:pt x="811" y="432"/>
                  </a:cubicBezTo>
                  <a:cubicBezTo>
                    <a:pt x="808" y="489"/>
                    <a:pt x="793" y="544"/>
                    <a:pt x="767" y="592"/>
                  </a:cubicBezTo>
                  <a:cubicBezTo>
                    <a:pt x="728" y="569"/>
                    <a:pt x="728" y="569"/>
                    <a:pt x="728" y="569"/>
                  </a:cubicBezTo>
                  <a:cubicBezTo>
                    <a:pt x="719" y="565"/>
                    <a:pt x="709" y="567"/>
                    <a:pt x="704" y="576"/>
                  </a:cubicBezTo>
                  <a:cubicBezTo>
                    <a:pt x="699" y="585"/>
                    <a:pt x="702" y="595"/>
                    <a:pt x="710" y="600"/>
                  </a:cubicBezTo>
                  <a:cubicBezTo>
                    <a:pt x="750" y="623"/>
                    <a:pt x="750" y="623"/>
                    <a:pt x="750" y="623"/>
                  </a:cubicBezTo>
                  <a:cubicBezTo>
                    <a:pt x="720" y="670"/>
                    <a:pt x="679" y="710"/>
                    <a:pt x="632" y="741"/>
                  </a:cubicBezTo>
                  <a:cubicBezTo>
                    <a:pt x="609" y="701"/>
                    <a:pt x="609" y="701"/>
                    <a:pt x="609" y="701"/>
                  </a:cubicBezTo>
                  <a:cubicBezTo>
                    <a:pt x="604" y="693"/>
                    <a:pt x="593" y="690"/>
                    <a:pt x="585" y="695"/>
                  </a:cubicBezTo>
                  <a:cubicBezTo>
                    <a:pt x="577" y="699"/>
                    <a:pt x="574" y="710"/>
                    <a:pt x="579" y="719"/>
                  </a:cubicBezTo>
                  <a:cubicBezTo>
                    <a:pt x="602" y="758"/>
                    <a:pt x="602" y="758"/>
                    <a:pt x="602" y="758"/>
                  </a:cubicBezTo>
                  <a:cubicBezTo>
                    <a:pt x="553" y="783"/>
                    <a:pt x="498" y="799"/>
                    <a:pt x="441" y="801"/>
                  </a:cubicBezTo>
                  <a:cubicBezTo>
                    <a:pt x="441" y="756"/>
                    <a:pt x="441" y="756"/>
                    <a:pt x="441" y="756"/>
                  </a:cubicBezTo>
                  <a:cubicBezTo>
                    <a:pt x="441" y="746"/>
                    <a:pt x="433" y="738"/>
                    <a:pt x="423" y="738"/>
                  </a:cubicBezTo>
                  <a:cubicBezTo>
                    <a:pt x="413" y="738"/>
                    <a:pt x="406" y="746"/>
                    <a:pt x="406" y="756"/>
                  </a:cubicBezTo>
                  <a:cubicBezTo>
                    <a:pt x="406" y="801"/>
                    <a:pt x="406" y="801"/>
                    <a:pt x="406" y="801"/>
                  </a:cubicBezTo>
                  <a:cubicBezTo>
                    <a:pt x="348" y="799"/>
                    <a:pt x="293" y="783"/>
                    <a:pt x="245" y="758"/>
                  </a:cubicBezTo>
                  <a:cubicBezTo>
                    <a:pt x="268" y="719"/>
                    <a:pt x="268" y="719"/>
                    <a:pt x="268" y="719"/>
                  </a:cubicBezTo>
                  <a:cubicBezTo>
                    <a:pt x="272" y="710"/>
                    <a:pt x="270" y="699"/>
                    <a:pt x="261" y="695"/>
                  </a:cubicBezTo>
                  <a:cubicBezTo>
                    <a:pt x="253" y="690"/>
                    <a:pt x="242" y="693"/>
                    <a:pt x="237" y="701"/>
                  </a:cubicBezTo>
                  <a:cubicBezTo>
                    <a:pt x="214" y="741"/>
                    <a:pt x="214" y="741"/>
                    <a:pt x="214" y="741"/>
                  </a:cubicBezTo>
                  <a:cubicBezTo>
                    <a:pt x="167" y="710"/>
                    <a:pt x="127" y="670"/>
                    <a:pt x="97" y="623"/>
                  </a:cubicBezTo>
                  <a:cubicBezTo>
                    <a:pt x="136" y="600"/>
                    <a:pt x="136" y="600"/>
                    <a:pt x="136" y="600"/>
                  </a:cubicBezTo>
                  <a:cubicBezTo>
                    <a:pt x="145" y="595"/>
                    <a:pt x="147" y="585"/>
                    <a:pt x="143" y="576"/>
                  </a:cubicBezTo>
                  <a:cubicBezTo>
                    <a:pt x="138" y="568"/>
                    <a:pt x="127" y="565"/>
                    <a:pt x="119" y="569"/>
                  </a:cubicBezTo>
                  <a:cubicBezTo>
                    <a:pt x="79" y="592"/>
                    <a:pt x="79" y="592"/>
                    <a:pt x="79" y="592"/>
                  </a:cubicBezTo>
                  <a:cubicBezTo>
                    <a:pt x="54" y="544"/>
                    <a:pt x="38" y="489"/>
                    <a:pt x="36" y="432"/>
                  </a:cubicBezTo>
                  <a:cubicBezTo>
                    <a:pt x="81" y="432"/>
                    <a:pt x="81" y="432"/>
                    <a:pt x="81" y="432"/>
                  </a:cubicBezTo>
                  <a:cubicBezTo>
                    <a:pt x="91" y="432"/>
                    <a:pt x="99" y="424"/>
                    <a:pt x="99" y="414"/>
                  </a:cubicBezTo>
                  <a:cubicBezTo>
                    <a:pt x="99" y="404"/>
                    <a:pt x="91" y="396"/>
                    <a:pt x="81" y="396"/>
                  </a:cubicBezTo>
                  <a:cubicBezTo>
                    <a:pt x="36" y="396"/>
                    <a:pt x="36" y="396"/>
                    <a:pt x="36" y="396"/>
                  </a:cubicBezTo>
                  <a:cubicBezTo>
                    <a:pt x="38" y="339"/>
                    <a:pt x="53" y="285"/>
                    <a:pt x="79" y="236"/>
                  </a:cubicBezTo>
                  <a:cubicBezTo>
                    <a:pt x="119" y="259"/>
                    <a:pt x="119" y="259"/>
                    <a:pt x="119" y="259"/>
                  </a:cubicBezTo>
                  <a:cubicBezTo>
                    <a:pt x="121" y="260"/>
                    <a:pt x="124" y="261"/>
                    <a:pt x="127" y="261"/>
                  </a:cubicBezTo>
                  <a:cubicBezTo>
                    <a:pt x="133" y="261"/>
                    <a:pt x="139" y="258"/>
                    <a:pt x="143" y="252"/>
                  </a:cubicBezTo>
                  <a:cubicBezTo>
                    <a:pt x="147" y="243"/>
                    <a:pt x="145" y="233"/>
                    <a:pt x="136" y="228"/>
                  </a:cubicBezTo>
                  <a:cubicBezTo>
                    <a:pt x="96" y="205"/>
                    <a:pt x="96" y="205"/>
                    <a:pt x="96" y="205"/>
                  </a:cubicBezTo>
                  <a:cubicBezTo>
                    <a:pt x="114" y="178"/>
                    <a:pt x="134" y="153"/>
                    <a:pt x="158" y="131"/>
                  </a:cubicBezTo>
                  <a:cubicBezTo>
                    <a:pt x="165" y="124"/>
                    <a:pt x="165" y="113"/>
                    <a:pt x="159" y="106"/>
                  </a:cubicBezTo>
                  <a:cubicBezTo>
                    <a:pt x="152" y="99"/>
                    <a:pt x="141" y="98"/>
                    <a:pt x="134" y="105"/>
                  </a:cubicBezTo>
                  <a:cubicBezTo>
                    <a:pt x="104" y="134"/>
                    <a:pt x="78" y="166"/>
                    <a:pt x="58" y="202"/>
                  </a:cubicBezTo>
                  <a:cubicBezTo>
                    <a:pt x="57" y="202"/>
                    <a:pt x="57" y="202"/>
                    <a:pt x="57" y="203"/>
                  </a:cubicBezTo>
                  <a:cubicBezTo>
                    <a:pt x="57" y="203"/>
                    <a:pt x="57" y="203"/>
                    <a:pt x="57" y="204"/>
                  </a:cubicBezTo>
                  <a:cubicBezTo>
                    <a:pt x="20" y="267"/>
                    <a:pt x="0" y="340"/>
                    <a:pt x="0" y="414"/>
                  </a:cubicBezTo>
                  <a:cubicBezTo>
                    <a:pt x="0" y="490"/>
                    <a:pt x="21" y="563"/>
                    <a:pt x="57" y="624"/>
                  </a:cubicBezTo>
                  <a:cubicBezTo>
                    <a:pt x="57" y="625"/>
                    <a:pt x="57" y="625"/>
                    <a:pt x="57" y="625"/>
                  </a:cubicBezTo>
                  <a:cubicBezTo>
                    <a:pt x="57" y="626"/>
                    <a:pt x="57" y="626"/>
                    <a:pt x="58" y="626"/>
                  </a:cubicBezTo>
                  <a:cubicBezTo>
                    <a:pt x="95" y="690"/>
                    <a:pt x="148" y="743"/>
                    <a:pt x="211" y="780"/>
                  </a:cubicBezTo>
                  <a:cubicBezTo>
                    <a:pt x="211" y="780"/>
                    <a:pt x="211" y="780"/>
                    <a:pt x="212" y="780"/>
                  </a:cubicBezTo>
                  <a:cubicBezTo>
                    <a:pt x="212" y="781"/>
                    <a:pt x="213" y="781"/>
                    <a:pt x="213" y="781"/>
                  </a:cubicBezTo>
                  <a:cubicBezTo>
                    <a:pt x="275" y="816"/>
                    <a:pt x="347" y="837"/>
                    <a:pt x="423" y="837"/>
                  </a:cubicBezTo>
                  <a:cubicBezTo>
                    <a:pt x="500" y="837"/>
                    <a:pt x="571" y="816"/>
                    <a:pt x="633" y="781"/>
                  </a:cubicBezTo>
                  <a:cubicBezTo>
                    <a:pt x="634" y="781"/>
                    <a:pt x="634" y="781"/>
                    <a:pt x="635" y="780"/>
                  </a:cubicBezTo>
                  <a:cubicBezTo>
                    <a:pt x="636" y="780"/>
                    <a:pt x="636" y="780"/>
                    <a:pt x="636" y="780"/>
                  </a:cubicBezTo>
                  <a:cubicBezTo>
                    <a:pt x="699" y="743"/>
                    <a:pt x="752" y="690"/>
                    <a:pt x="789" y="626"/>
                  </a:cubicBezTo>
                  <a:cubicBezTo>
                    <a:pt x="789" y="626"/>
                    <a:pt x="789" y="626"/>
                    <a:pt x="790" y="625"/>
                  </a:cubicBezTo>
                  <a:cubicBezTo>
                    <a:pt x="790" y="625"/>
                    <a:pt x="790" y="625"/>
                    <a:pt x="790" y="624"/>
                  </a:cubicBezTo>
                  <a:cubicBezTo>
                    <a:pt x="826" y="563"/>
                    <a:pt x="846" y="490"/>
                    <a:pt x="846" y="414"/>
                  </a:cubicBezTo>
                  <a:cubicBezTo>
                    <a:pt x="846" y="217"/>
                    <a:pt x="712" y="47"/>
                    <a:pt x="5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60">
              <a:extLst>
                <a:ext uri="{FF2B5EF4-FFF2-40B4-BE49-F238E27FC236}">
                  <a16:creationId xmlns:a16="http://schemas.microsoft.com/office/drawing/2014/main" id="{31CA0F0A-B2C7-437B-A890-ECE308D79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600951" y="3811588"/>
              <a:ext cx="374650" cy="614362"/>
            </a:xfrm>
            <a:custGeom>
              <a:avLst/>
              <a:gdLst>
                <a:gd name="T0" fmla="*/ 201 w 254"/>
                <a:gd name="T1" fmla="*/ 18 h 415"/>
                <a:gd name="T2" fmla="*/ 183 w 254"/>
                <a:gd name="T3" fmla="*/ 0 h 415"/>
                <a:gd name="T4" fmla="*/ 166 w 254"/>
                <a:gd name="T5" fmla="*/ 18 h 415"/>
                <a:gd name="T6" fmla="*/ 166 w 254"/>
                <a:gd name="T7" fmla="*/ 276 h 415"/>
                <a:gd name="T8" fmla="*/ 165 w 254"/>
                <a:gd name="T9" fmla="*/ 277 h 415"/>
                <a:gd name="T10" fmla="*/ 35 w 254"/>
                <a:gd name="T11" fmla="*/ 53 h 415"/>
                <a:gd name="T12" fmla="*/ 11 w 254"/>
                <a:gd name="T13" fmla="*/ 46 h 415"/>
                <a:gd name="T14" fmla="*/ 5 w 254"/>
                <a:gd name="T15" fmla="*/ 70 h 415"/>
                <a:gd name="T16" fmla="*/ 134 w 254"/>
                <a:gd name="T17" fmla="*/ 294 h 415"/>
                <a:gd name="T18" fmla="*/ 113 w 254"/>
                <a:gd name="T19" fmla="*/ 344 h 415"/>
                <a:gd name="T20" fmla="*/ 183 w 254"/>
                <a:gd name="T21" fmla="*/ 415 h 415"/>
                <a:gd name="T22" fmla="*/ 254 w 254"/>
                <a:gd name="T23" fmla="*/ 344 h 415"/>
                <a:gd name="T24" fmla="*/ 201 w 254"/>
                <a:gd name="T25" fmla="*/ 276 h 415"/>
                <a:gd name="T26" fmla="*/ 201 w 254"/>
                <a:gd name="T27" fmla="*/ 18 h 415"/>
                <a:gd name="T28" fmla="*/ 218 w 254"/>
                <a:gd name="T29" fmla="*/ 344 h 415"/>
                <a:gd name="T30" fmla="*/ 183 w 254"/>
                <a:gd name="T31" fmla="*/ 379 h 415"/>
                <a:gd name="T32" fmla="*/ 148 w 254"/>
                <a:gd name="T33" fmla="*/ 344 h 415"/>
                <a:gd name="T34" fmla="*/ 183 w 254"/>
                <a:gd name="T35" fmla="*/ 309 h 415"/>
                <a:gd name="T36" fmla="*/ 218 w 254"/>
                <a:gd name="T37" fmla="*/ 34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415">
                  <a:moveTo>
                    <a:pt x="201" y="18"/>
                  </a:moveTo>
                  <a:cubicBezTo>
                    <a:pt x="201" y="8"/>
                    <a:pt x="193" y="0"/>
                    <a:pt x="183" y="0"/>
                  </a:cubicBezTo>
                  <a:cubicBezTo>
                    <a:pt x="173" y="0"/>
                    <a:pt x="166" y="8"/>
                    <a:pt x="166" y="18"/>
                  </a:cubicBezTo>
                  <a:cubicBezTo>
                    <a:pt x="166" y="276"/>
                    <a:pt x="166" y="276"/>
                    <a:pt x="166" y="276"/>
                  </a:cubicBezTo>
                  <a:cubicBezTo>
                    <a:pt x="165" y="276"/>
                    <a:pt x="165" y="276"/>
                    <a:pt x="165" y="277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44"/>
                    <a:pt x="20" y="42"/>
                    <a:pt x="11" y="46"/>
                  </a:cubicBezTo>
                  <a:cubicBezTo>
                    <a:pt x="3" y="51"/>
                    <a:pt x="0" y="62"/>
                    <a:pt x="5" y="70"/>
                  </a:cubicBezTo>
                  <a:cubicBezTo>
                    <a:pt x="134" y="294"/>
                    <a:pt x="134" y="294"/>
                    <a:pt x="134" y="294"/>
                  </a:cubicBezTo>
                  <a:cubicBezTo>
                    <a:pt x="121" y="307"/>
                    <a:pt x="113" y="324"/>
                    <a:pt x="113" y="344"/>
                  </a:cubicBezTo>
                  <a:cubicBezTo>
                    <a:pt x="113" y="383"/>
                    <a:pt x="144" y="415"/>
                    <a:pt x="183" y="415"/>
                  </a:cubicBezTo>
                  <a:cubicBezTo>
                    <a:pt x="222" y="415"/>
                    <a:pt x="254" y="383"/>
                    <a:pt x="254" y="344"/>
                  </a:cubicBezTo>
                  <a:cubicBezTo>
                    <a:pt x="254" y="311"/>
                    <a:pt x="231" y="284"/>
                    <a:pt x="201" y="276"/>
                  </a:cubicBezTo>
                  <a:lnTo>
                    <a:pt x="201" y="18"/>
                  </a:lnTo>
                  <a:close/>
                  <a:moveTo>
                    <a:pt x="218" y="344"/>
                  </a:moveTo>
                  <a:cubicBezTo>
                    <a:pt x="218" y="363"/>
                    <a:pt x="203" y="379"/>
                    <a:pt x="183" y="379"/>
                  </a:cubicBezTo>
                  <a:cubicBezTo>
                    <a:pt x="164" y="379"/>
                    <a:pt x="148" y="363"/>
                    <a:pt x="148" y="344"/>
                  </a:cubicBezTo>
                  <a:cubicBezTo>
                    <a:pt x="148" y="325"/>
                    <a:pt x="164" y="309"/>
                    <a:pt x="183" y="309"/>
                  </a:cubicBezTo>
                  <a:cubicBezTo>
                    <a:pt x="203" y="309"/>
                    <a:pt x="218" y="325"/>
                    <a:pt x="218" y="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AC7A3F03-6573-4DB3-9C7D-DBAFA3A9CAEA}"/>
              </a:ext>
            </a:extLst>
          </p:cNvPr>
          <p:cNvGrpSpPr/>
          <p:nvPr/>
        </p:nvGrpSpPr>
        <p:grpSpPr>
          <a:xfrm>
            <a:off x="1216604" y="2851144"/>
            <a:ext cx="646858" cy="681348"/>
            <a:chOff x="-5457826" y="3489325"/>
            <a:chExt cx="1577975" cy="1662112"/>
          </a:xfrm>
          <a:solidFill>
            <a:srgbClr val="00B0F0"/>
          </a:solidFill>
        </p:grpSpPr>
        <p:sp>
          <p:nvSpPr>
            <p:cNvPr id="86" name="Freeform 61">
              <a:extLst>
                <a:ext uri="{FF2B5EF4-FFF2-40B4-BE49-F238E27FC236}">
                  <a16:creationId xmlns:a16="http://schemas.microsoft.com/office/drawing/2014/main" id="{62C70A5D-58B9-46D5-AD51-663BD146B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345113" y="3489325"/>
              <a:ext cx="588963" cy="866775"/>
            </a:xfrm>
            <a:custGeom>
              <a:avLst/>
              <a:gdLst>
                <a:gd name="T0" fmla="*/ 199 w 399"/>
                <a:gd name="T1" fmla="*/ 0 h 587"/>
                <a:gd name="T2" fmla="*/ 0 w 399"/>
                <a:gd name="T3" fmla="*/ 199 h 587"/>
                <a:gd name="T4" fmla="*/ 187 w 399"/>
                <a:gd name="T5" fmla="*/ 581 h 587"/>
                <a:gd name="T6" fmla="*/ 199 w 399"/>
                <a:gd name="T7" fmla="*/ 587 h 587"/>
                <a:gd name="T8" fmla="*/ 212 w 399"/>
                <a:gd name="T9" fmla="*/ 581 h 587"/>
                <a:gd name="T10" fmla="*/ 399 w 399"/>
                <a:gd name="T11" fmla="*/ 199 h 587"/>
                <a:gd name="T12" fmla="*/ 199 w 399"/>
                <a:gd name="T13" fmla="*/ 0 h 587"/>
                <a:gd name="T14" fmla="*/ 199 w 399"/>
                <a:gd name="T15" fmla="*/ 544 h 587"/>
                <a:gd name="T16" fmla="*/ 33 w 399"/>
                <a:gd name="T17" fmla="*/ 199 h 587"/>
                <a:gd name="T18" fmla="*/ 199 w 399"/>
                <a:gd name="T19" fmla="*/ 32 h 587"/>
                <a:gd name="T20" fmla="*/ 366 w 399"/>
                <a:gd name="T21" fmla="*/ 199 h 587"/>
                <a:gd name="T22" fmla="*/ 199 w 399"/>
                <a:gd name="T23" fmla="*/ 54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9" h="587">
                  <a:moveTo>
                    <a:pt x="199" y="0"/>
                  </a:moveTo>
                  <a:cubicBezTo>
                    <a:pt x="90" y="0"/>
                    <a:pt x="0" y="89"/>
                    <a:pt x="0" y="199"/>
                  </a:cubicBezTo>
                  <a:cubicBezTo>
                    <a:pt x="0" y="349"/>
                    <a:pt x="179" y="572"/>
                    <a:pt x="187" y="581"/>
                  </a:cubicBezTo>
                  <a:cubicBezTo>
                    <a:pt x="190" y="585"/>
                    <a:pt x="195" y="587"/>
                    <a:pt x="199" y="587"/>
                  </a:cubicBezTo>
                  <a:cubicBezTo>
                    <a:pt x="205" y="587"/>
                    <a:pt x="209" y="585"/>
                    <a:pt x="212" y="581"/>
                  </a:cubicBezTo>
                  <a:cubicBezTo>
                    <a:pt x="220" y="572"/>
                    <a:pt x="399" y="349"/>
                    <a:pt x="399" y="199"/>
                  </a:cubicBezTo>
                  <a:cubicBezTo>
                    <a:pt x="399" y="89"/>
                    <a:pt x="310" y="0"/>
                    <a:pt x="199" y="0"/>
                  </a:cubicBezTo>
                  <a:close/>
                  <a:moveTo>
                    <a:pt x="199" y="544"/>
                  </a:moveTo>
                  <a:cubicBezTo>
                    <a:pt x="159" y="490"/>
                    <a:pt x="33" y="316"/>
                    <a:pt x="33" y="199"/>
                  </a:cubicBezTo>
                  <a:cubicBezTo>
                    <a:pt x="33" y="107"/>
                    <a:pt x="108" y="32"/>
                    <a:pt x="199" y="32"/>
                  </a:cubicBezTo>
                  <a:cubicBezTo>
                    <a:pt x="291" y="32"/>
                    <a:pt x="366" y="107"/>
                    <a:pt x="366" y="199"/>
                  </a:cubicBezTo>
                  <a:cubicBezTo>
                    <a:pt x="366" y="316"/>
                    <a:pt x="240" y="490"/>
                    <a:pt x="199" y="5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62">
              <a:extLst>
                <a:ext uri="{FF2B5EF4-FFF2-40B4-BE49-F238E27FC236}">
                  <a16:creationId xmlns:a16="http://schemas.microsoft.com/office/drawing/2014/main" id="{3AA4052E-B25B-42F9-BD62-B4F58A15F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199063" y="3636963"/>
              <a:ext cx="296863" cy="298450"/>
            </a:xfrm>
            <a:custGeom>
              <a:avLst/>
              <a:gdLst>
                <a:gd name="T0" fmla="*/ 100 w 201"/>
                <a:gd name="T1" fmla="*/ 0 h 202"/>
                <a:gd name="T2" fmla="*/ 0 w 201"/>
                <a:gd name="T3" fmla="*/ 101 h 202"/>
                <a:gd name="T4" fmla="*/ 100 w 201"/>
                <a:gd name="T5" fmla="*/ 202 h 202"/>
                <a:gd name="T6" fmla="*/ 201 w 201"/>
                <a:gd name="T7" fmla="*/ 101 h 202"/>
                <a:gd name="T8" fmla="*/ 100 w 201"/>
                <a:gd name="T9" fmla="*/ 0 h 202"/>
                <a:gd name="T10" fmla="*/ 100 w 201"/>
                <a:gd name="T11" fmla="*/ 169 h 202"/>
                <a:gd name="T12" fmla="*/ 32 w 201"/>
                <a:gd name="T13" fmla="*/ 101 h 202"/>
                <a:gd name="T14" fmla="*/ 100 w 201"/>
                <a:gd name="T15" fmla="*/ 33 h 202"/>
                <a:gd name="T16" fmla="*/ 169 w 201"/>
                <a:gd name="T17" fmla="*/ 101 h 202"/>
                <a:gd name="T18" fmla="*/ 100 w 201"/>
                <a:gd name="T19" fmla="*/ 16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202">
                  <a:moveTo>
                    <a:pt x="100" y="0"/>
                  </a:moveTo>
                  <a:cubicBezTo>
                    <a:pt x="45" y="0"/>
                    <a:pt x="0" y="46"/>
                    <a:pt x="0" y="101"/>
                  </a:cubicBezTo>
                  <a:cubicBezTo>
                    <a:pt x="0" y="156"/>
                    <a:pt x="45" y="202"/>
                    <a:pt x="100" y="202"/>
                  </a:cubicBezTo>
                  <a:cubicBezTo>
                    <a:pt x="156" y="202"/>
                    <a:pt x="201" y="156"/>
                    <a:pt x="201" y="101"/>
                  </a:cubicBezTo>
                  <a:cubicBezTo>
                    <a:pt x="201" y="46"/>
                    <a:pt x="156" y="0"/>
                    <a:pt x="100" y="0"/>
                  </a:cubicBezTo>
                  <a:close/>
                  <a:moveTo>
                    <a:pt x="100" y="169"/>
                  </a:moveTo>
                  <a:cubicBezTo>
                    <a:pt x="63" y="169"/>
                    <a:pt x="32" y="139"/>
                    <a:pt x="32" y="101"/>
                  </a:cubicBezTo>
                  <a:cubicBezTo>
                    <a:pt x="32" y="64"/>
                    <a:pt x="63" y="33"/>
                    <a:pt x="100" y="33"/>
                  </a:cubicBezTo>
                  <a:cubicBezTo>
                    <a:pt x="138" y="33"/>
                    <a:pt x="169" y="64"/>
                    <a:pt x="169" y="101"/>
                  </a:cubicBezTo>
                  <a:cubicBezTo>
                    <a:pt x="169" y="139"/>
                    <a:pt x="138" y="169"/>
                    <a:pt x="100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63981317-D2AD-4D62-9F09-6B96AD10A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7826" y="3571875"/>
              <a:ext cx="1577975" cy="1579562"/>
            </a:xfrm>
            <a:custGeom>
              <a:avLst/>
              <a:gdLst>
                <a:gd name="T0" fmla="*/ 535 w 1070"/>
                <a:gd name="T1" fmla="*/ 0 h 1070"/>
                <a:gd name="T2" fmla="*/ 517 w 1070"/>
                <a:gd name="T3" fmla="*/ 281 h 1070"/>
                <a:gd name="T4" fmla="*/ 480 w 1070"/>
                <a:gd name="T5" fmla="*/ 315 h 1070"/>
                <a:gd name="T6" fmla="*/ 356 w 1070"/>
                <a:gd name="T7" fmla="*/ 516 h 1070"/>
                <a:gd name="T8" fmla="*/ 481 w 1070"/>
                <a:gd name="T9" fmla="*/ 754 h 1070"/>
                <a:gd name="T10" fmla="*/ 412 w 1070"/>
                <a:gd name="T11" fmla="*/ 760 h 1070"/>
                <a:gd name="T12" fmla="*/ 334 w 1070"/>
                <a:gd name="T13" fmla="*/ 772 h 1070"/>
                <a:gd name="T14" fmla="*/ 264 w 1070"/>
                <a:gd name="T15" fmla="*/ 597 h 1070"/>
                <a:gd name="T16" fmla="*/ 290 w 1070"/>
                <a:gd name="T17" fmla="*/ 780 h 1070"/>
                <a:gd name="T18" fmla="*/ 216 w 1070"/>
                <a:gd name="T19" fmla="*/ 801 h 1070"/>
                <a:gd name="T20" fmla="*/ 161 w 1070"/>
                <a:gd name="T21" fmla="*/ 821 h 1070"/>
                <a:gd name="T22" fmla="*/ 37 w 1070"/>
                <a:gd name="T23" fmla="*/ 562 h 1070"/>
                <a:gd name="T24" fmla="*/ 37 w 1070"/>
                <a:gd name="T25" fmla="*/ 516 h 1070"/>
                <a:gd name="T26" fmla="*/ 0 w 1070"/>
                <a:gd name="T27" fmla="*/ 536 h 1070"/>
                <a:gd name="T28" fmla="*/ 535 w 1070"/>
                <a:gd name="T29" fmla="*/ 1070 h 1070"/>
                <a:gd name="T30" fmla="*/ 958 w 1070"/>
                <a:gd name="T31" fmla="*/ 207 h 1070"/>
                <a:gd name="T32" fmla="*/ 172 w 1070"/>
                <a:gd name="T33" fmla="*/ 856 h 1070"/>
                <a:gd name="T34" fmla="*/ 263 w 1070"/>
                <a:gd name="T35" fmla="*/ 825 h 1070"/>
                <a:gd name="T36" fmla="*/ 316 w 1070"/>
                <a:gd name="T37" fmla="*/ 819 h 1070"/>
                <a:gd name="T38" fmla="*/ 517 w 1070"/>
                <a:gd name="T39" fmla="*/ 1017 h 1070"/>
                <a:gd name="T40" fmla="*/ 386 w 1070"/>
                <a:gd name="T41" fmla="*/ 799 h 1070"/>
                <a:gd name="T42" fmla="*/ 482 w 1070"/>
                <a:gd name="T43" fmla="*/ 790 h 1070"/>
                <a:gd name="T44" fmla="*/ 929 w 1070"/>
                <a:gd name="T45" fmla="*/ 241 h 1070"/>
                <a:gd name="T46" fmla="*/ 1034 w 1070"/>
                <a:gd name="T47" fmla="*/ 516 h 1070"/>
                <a:gd name="T48" fmla="*/ 772 w 1070"/>
                <a:gd name="T49" fmla="*/ 291 h 1070"/>
                <a:gd name="T50" fmla="*/ 910 w 1070"/>
                <a:gd name="T51" fmla="*/ 248 h 1070"/>
                <a:gd name="T52" fmla="*/ 911 w 1070"/>
                <a:gd name="T53" fmla="*/ 207 h 1070"/>
                <a:gd name="T54" fmla="*/ 862 w 1070"/>
                <a:gd name="T55" fmla="*/ 228 h 1070"/>
                <a:gd name="T56" fmla="*/ 782 w 1070"/>
                <a:gd name="T57" fmla="*/ 251 h 1070"/>
                <a:gd name="T58" fmla="*/ 594 w 1070"/>
                <a:gd name="T59" fmla="*/ 39 h 1070"/>
                <a:gd name="T60" fmla="*/ 716 w 1070"/>
                <a:gd name="T61" fmla="*/ 254 h 1070"/>
                <a:gd name="T62" fmla="*/ 660 w 1070"/>
                <a:gd name="T63" fmla="*/ 273 h 1070"/>
                <a:gd name="T64" fmla="*/ 585 w 1070"/>
                <a:gd name="T65" fmla="*/ 280 h 1070"/>
                <a:gd name="T66" fmla="*/ 553 w 1070"/>
                <a:gd name="T67" fmla="*/ 53 h 1070"/>
                <a:gd name="T68" fmla="*/ 604 w 1070"/>
                <a:gd name="T69" fmla="*/ 314 h 1070"/>
                <a:gd name="T70" fmla="*/ 729 w 1070"/>
                <a:gd name="T71" fmla="*/ 300 h 1070"/>
                <a:gd name="T72" fmla="*/ 781 w 1070"/>
                <a:gd name="T73" fmla="*/ 516 h 1070"/>
                <a:gd name="T74" fmla="*/ 782 w 1070"/>
                <a:gd name="T75" fmla="*/ 553 h 1070"/>
                <a:gd name="T76" fmla="*/ 719 w 1070"/>
                <a:gd name="T77" fmla="*/ 768 h 1070"/>
                <a:gd name="T78" fmla="*/ 599 w 1070"/>
                <a:gd name="T79" fmla="*/ 755 h 1070"/>
                <a:gd name="T80" fmla="*/ 553 w 1070"/>
                <a:gd name="T81" fmla="*/ 1016 h 1070"/>
                <a:gd name="T82" fmla="*/ 638 w 1070"/>
                <a:gd name="T83" fmla="*/ 794 h 1070"/>
                <a:gd name="T84" fmla="*/ 709 w 1070"/>
                <a:gd name="T85" fmla="*/ 804 h 1070"/>
                <a:gd name="T86" fmla="*/ 553 w 1070"/>
                <a:gd name="T87" fmla="*/ 1016 h 1070"/>
                <a:gd name="T88" fmla="*/ 615 w 1070"/>
                <a:gd name="T89" fmla="*/ 1011 h 1070"/>
                <a:gd name="T90" fmla="*/ 805 w 1070"/>
                <a:gd name="T91" fmla="*/ 825 h 1070"/>
                <a:gd name="T92" fmla="*/ 878 w 1070"/>
                <a:gd name="T93" fmla="*/ 848 h 1070"/>
                <a:gd name="T94" fmla="*/ 1033 w 1070"/>
                <a:gd name="T95" fmla="*/ 562 h 1070"/>
                <a:gd name="T96" fmla="*/ 915 w 1070"/>
                <a:gd name="T97" fmla="*/ 824 h 1070"/>
                <a:gd name="T98" fmla="*/ 855 w 1070"/>
                <a:gd name="T99" fmla="*/ 801 h 1070"/>
                <a:gd name="T100" fmla="*/ 772 w 1070"/>
                <a:gd name="T101" fmla="*/ 780 h 1070"/>
                <a:gd name="T102" fmla="*/ 1034 w 1070"/>
                <a:gd name="T103" fmla="*/ 553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0" h="1070">
                  <a:moveTo>
                    <a:pt x="958" y="207"/>
                  </a:moveTo>
                  <a:cubicBezTo>
                    <a:pt x="957" y="206"/>
                    <a:pt x="957" y="206"/>
                    <a:pt x="957" y="206"/>
                  </a:cubicBezTo>
                  <a:cubicBezTo>
                    <a:pt x="954" y="203"/>
                    <a:pt x="954" y="203"/>
                    <a:pt x="954" y="203"/>
                  </a:cubicBezTo>
                  <a:cubicBezTo>
                    <a:pt x="852" y="74"/>
                    <a:pt x="700" y="0"/>
                    <a:pt x="535" y="0"/>
                  </a:cubicBezTo>
                  <a:cubicBezTo>
                    <a:pt x="523" y="0"/>
                    <a:pt x="511" y="1"/>
                    <a:pt x="499" y="2"/>
                  </a:cubicBezTo>
                  <a:cubicBezTo>
                    <a:pt x="518" y="37"/>
                    <a:pt x="529" y="77"/>
                    <a:pt x="529" y="120"/>
                  </a:cubicBezTo>
                  <a:cubicBezTo>
                    <a:pt x="529" y="146"/>
                    <a:pt x="525" y="175"/>
                    <a:pt x="517" y="204"/>
                  </a:cubicBezTo>
                  <a:cubicBezTo>
                    <a:pt x="517" y="281"/>
                    <a:pt x="517" y="281"/>
                    <a:pt x="517" y="281"/>
                  </a:cubicBezTo>
                  <a:cubicBezTo>
                    <a:pt x="508" y="280"/>
                    <a:pt x="508" y="280"/>
                    <a:pt x="508" y="280"/>
                  </a:cubicBezTo>
                  <a:cubicBezTo>
                    <a:pt x="502" y="280"/>
                    <a:pt x="496" y="280"/>
                    <a:pt x="491" y="280"/>
                  </a:cubicBezTo>
                  <a:cubicBezTo>
                    <a:pt x="486" y="292"/>
                    <a:pt x="481" y="303"/>
                    <a:pt x="475" y="315"/>
                  </a:cubicBezTo>
                  <a:cubicBezTo>
                    <a:pt x="477" y="315"/>
                    <a:pt x="479" y="315"/>
                    <a:pt x="480" y="315"/>
                  </a:cubicBezTo>
                  <a:cubicBezTo>
                    <a:pt x="489" y="316"/>
                    <a:pt x="499" y="316"/>
                    <a:pt x="508" y="316"/>
                  </a:cubicBezTo>
                  <a:cubicBezTo>
                    <a:pt x="508" y="316"/>
                    <a:pt x="517" y="316"/>
                    <a:pt x="517" y="316"/>
                  </a:cubicBezTo>
                  <a:cubicBezTo>
                    <a:pt x="517" y="516"/>
                    <a:pt x="517" y="516"/>
                    <a:pt x="517" y="516"/>
                  </a:cubicBezTo>
                  <a:cubicBezTo>
                    <a:pt x="356" y="516"/>
                    <a:pt x="356" y="516"/>
                    <a:pt x="356" y="516"/>
                  </a:cubicBezTo>
                  <a:cubicBezTo>
                    <a:pt x="346" y="530"/>
                    <a:pt x="338" y="542"/>
                    <a:pt x="330" y="553"/>
                  </a:cubicBezTo>
                  <a:cubicBezTo>
                    <a:pt x="517" y="553"/>
                    <a:pt x="517" y="553"/>
                    <a:pt x="517" y="553"/>
                  </a:cubicBezTo>
                  <a:cubicBezTo>
                    <a:pt x="517" y="753"/>
                    <a:pt x="517" y="753"/>
                    <a:pt x="517" y="753"/>
                  </a:cubicBezTo>
                  <a:cubicBezTo>
                    <a:pt x="481" y="754"/>
                    <a:pt x="481" y="754"/>
                    <a:pt x="481" y="754"/>
                  </a:cubicBezTo>
                  <a:cubicBezTo>
                    <a:pt x="477" y="755"/>
                    <a:pt x="472" y="755"/>
                    <a:pt x="468" y="755"/>
                  </a:cubicBezTo>
                  <a:cubicBezTo>
                    <a:pt x="454" y="756"/>
                    <a:pt x="440" y="756"/>
                    <a:pt x="426" y="758"/>
                  </a:cubicBezTo>
                  <a:cubicBezTo>
                    <a:pt x="421" y="759"/>
                    <a:pt x="416" y="760"/>
                    <a:pt x="412" y="760"/>
                  </a:cubicBezTo>
                  <a:cubicBezTo>
                    <a:pt x="412" y="760"/>
                    <a:pt x="412" y="760"/>
                    <a:pt x="412" y="760"/>
                  </a:cubicBezTo>
                  <a:cubicBezTo>
                    <a:pt x="399" y="761"/>
                    <a:pt x="385" y="763"/>
                    <a:pt x="368" y="766"/>
                  </a:cubicBezTo>
                  <a:cubicBezTo>
                    <a:pt x="357" y="767"/>
                    <a:pt x="357" y="767"/>
                    <a:pt x="357" y="767"/>
                  </a:cubicBezTo>
                  <a:cubicBezTo>
                    <a:pt x="352" y="768"/>
                    <a:pt x="347" y="769"/>
                    <a:pt x="342" y="770"/>
                  </a:cubicBezTo>
                  <a:cubicBezTo>
                    <a:pt x="334" y="772"/>
                    <a:pt x="334" y="772"/>
                    <a:pt x="334" y="772"/>
                  </a:cubicBezTo>
                  <a:cubicBezTo>
                    <a:pt x="332" y="765"/>
                    <a:pt x="332" y="765"/>
                    <a:pt x="332" y="765"/>
                  </a:cubicBezTo>
                  <a:cubicBezTo>
                    <a:pt x="311" y="712"/>
                    <a:pt x="298" y="656"/>
                    <a:pt x="293" y="600"/>
                  </a:cubicBezTo>
                  <a:cubicBezTo>
                    <a:pt x="289" y="603"/>
                    <a:pt x="285" y="605"/>
                    <a:pt x="280" y="605"/>
                  </a:cubicBezTo>
                  <a:cubicBezTo>
                    <a:pt x="274" y="605"/>
                    <a:pt x="268" y="602"/>
                    <a:pt x="264" y="597"/>
                  </a:cubicBezTo>
                  <a:cubicBezTo>
                    <a:pt x="263" y="596"/>
                    <a:pt x="260" y="592"/>
                    <a:pt x="255" y="586"/>
                  </a:cubicBezTo>
                  <a:cubicBezTo>
                    <a:pt x="260" y="649"/>
                    <a:pt x="273" y="711"/>
                    <a:pt x="295" y="769"/>
                  </a:cubicBezTo>
                  <a:cubicBezTo>
                    <a:pt x="298" y="777"/>
                    <a:pt x="298" y="777"/>
                    <a:pt x="298" y="777"/>
                  </a:cubicBezTo>
                  <a:cubicBezTo>
                    <a:pt x="290" y="780"/>
                    <a:pt x="290" y="780"/>
                    <a:pt x="290" y="780"/>
                  </a:cubicBezTo>
                  <a:cubicBezTo>
                    <a:pt x="286" y="782"/>
                    <a:pt x="282" y="783"/>
                    <a:pt x="279" y="783"/>
                  </a:cubicBezTo>
                  <a:cubicBezTo>
                    <a:pt x="276" y="784"/>
                    <a:pt x="273" y="785"/>
                    <a:pt x="268" y="786"/>
                  </a:cubicBezTo>
                  <a:cubicBezTo>
                    <a:pt x="266" y="787"/>
                    <a:pt x="257" y="789"/>
                    <a:pt x="255" y="789"/>
                  </a:cubicBezTo>
                  <a:cubicBezTo>
                    <a:pt x="244" y="792"/>
                    <a:pt x="232" y="796"/>
                    <a:pt x="216" y="801"/>
                  </a:cubicBezTo>
                  <a:cubicBezTo>
                    <a:pt x="213" y="802"/>
                    <a:pt x="210" y="803"/>
                    <a:pt x="206" y="805"/>
                  </a:cubicBezTo>
                  <a:cubicBezTo>
                    <a:pt x="199" y="807"/>
                    <a:pt x="192" y="810"/>
                    <a:pt x="184" y="812"/>
                  </a:cubicBezTo>
                  <a:cubicBezTo>
                    <a:pt x="169" y="818"/>
                    <a:pt x="169" y="818"/>
                    <a:pt x="169" y="818"/>
                  </a:cubicBezTo>
                  <a:cubicBezTo>
                    <a:pt x="166" y="819"/>
                    <a:pt x="162" y="821"/>
                    <a:pt x="161" y="821"/>
                  </a:cubicBezTo>
                  <a:cubicBezTo>
                    <a:pt x="161" y="821"/>
                    <a:pt x="144" y="828"/>
                    <a:pt x="141" y="830"/>
                  </a:cubicBezTo>
                  <a:cubicBezTo>
                    <a:pt x="135" y="833"/>
                    <a:pt x="135" y="833"/>
                    <a:pt x="135" y="833"/>
                  </a:cubicBezTo>
                  <a:cubicBezTo>
                    <a:pt x="130" y="827"/>
                    <a:pt x="130" y="827"/>
                    <a:pt x="130" y="827"/>
                  </a:cubicBezTo>
                  <a:cubicBezTo>
                    <a:pt x="75" y="749"/>
                    <a:pt x="42" y="658"/>
                    <a:pt x="37" y="562"/>
                  </a:cubicBezTo>
                  <a:cubicBezTo>
                    <a:pt x="37" y="553"/>
                    <a:pt x="37" y="553"/>
                    <a:pt x="37" y="553"/>
                  </a:cubicBezTo>
                  <a:cubicBezTo>
                    <a:pt x="230" y="553"/>
                    <a:pt x="230" y="553"/>
                    <a:pt x="230" y="553"/>
                  </a:cubicBezTo>
                  <a:cubicBezTo>
                    <a:pt x="222" y="542"/>
                    <a:pt x="214" y="530"/>
                    <a:pt x="204" y="516"/>
                  </a:cubicBezTo>
                  <a:cubicBezTo>
                    <a:pt x="37" y="516"/>
                    <a:pt x="37" y="516"/>
                    <a:pt x="37" y="516"/>
                  </a:cubicBezTo>
                  <a:cubicBezTo>
                    <a:pt x="37" y="508"/>
                    <a:pt x="37" y="508"/>
                    <a:pt x="37" y="508"/>
                  </a:cubicBezTo>
                  <a:cubicBezTo>
                    <a:pt x="41" y="442"/>
                    <a:pt x="58" y="378"/>
                    <a:pt x="87" y="319"/>
                  </a:cubicBezTo>
                  <a:cubicBezTo>
                    <a:pt x="80" y="305"/>
                    <a:pt x="73" y="290"/>
                    <a:pt x="67" y="276"/>
                  </a:cubicBezTo>
                  <a:cubicBezTo>
                    <a:pt x="23" y="355"/>
                    <a:pt x="0" y="444"/>
                    <a:pt x="0" y="536"/>
                  </a:cubicBezTo>
                  <a:cubicBezTo>
                    <a:pt x="0" y="655"/>
                    <a:pt x="39" y="768"/>
                    <a:pt x="113" y="863"/>
                  </a:cubicBezTo>
                  <a:cubicBezTo>
                    <a:pt x="113" y="863"/>
                    <a:pt x="113" y="863"/>
                    <a:pt x="113" y="863"/>
                  </a:cubicBezTo>
                  <a:cubicBezTo>
                    <a:pt x="116" y="866"/>
                    <a:pt x="116" y="866"/>
                    <a:pt x="116" y="866"/>
                  </a:cubicBezTo>
                  <a:cubicBezTo>
                    <a:pt x="218" y="996"/>
                    <a:pt x="371" y="1070"/>
                    <a:pt x="535" y="1070"/>
                  </a:cubicBezTo>
                  <a:cubicBezTo>
                    <a:pt x="535" y="1070"/>
                    <a:pt x="535" y="1070"/>
                    <a:pt x="535" y="1070"/>
                  </a:cubicBezTo>
                  <a:cubicBezTo>
                    <a:pt x="700" y="1070"/>
                    <a:pt x="854" y="995"/>
                    <a:pt x="956" y="865"/>
                  </a:cubicBezTo>
                  <a:cubicBezTo>
                    <a:pt x="1030" y="770"/>
                    <a:pt x="1070" y="656"/>
                    <a:pt x="1070" y="535"/>
                  </a:cubicBezTo>
                  <a:cubicBezTo>
                    <a:pt x="1070" y="415"/>
                    <a:pt x="1031" y="302"/>
                    <a:pt x="958" y="207"/>
                  </a:cubicBezTo>
                  <a:close/>
                  <a:moveTo>
                    <a:pt x="447" y="1025"/>
                  </a:moveTo>
                  <a:cubicBezTo>
                    <a:pt x="338" y="1006"/>
                    <a:pt x="241" y="952"/>
                    <a:pt x="166" y="870"/>
                  </a:cubicBezTo>
                  <a:cubicBezTo>
                    <a:pt x="153" y="856"/>
                    <a:pt x="153" y="856"/>
                    <a:pt x="153" y="856"/>
                  </a:cubicBezTo>
                  <a:cubicBezTo>
                    <a:pt x="172" y="856"/>
                    <a:pt x="172" y="856"/>
                    <a:pt x="172" y="856"/>
                  </a:cubicBezTo>
                  <a:cubicBezTo>
                    <a:pt x="181" y="852"/>
                    <a:pt x="190" y="849"/>
                    <a:pt x="199" y="846"/>
                  </a:cubicBezTo>
                  <a:cubicBezTo>
                    <a:pt x="202" y="844"/>
                    <a:pt x="216" y="839"/>
                    <a:pt x="216" y="839"/>
                  </a:cubicBezTo>
                  <a:cubicBezTo>
                    <a:pt x="223" y="836"/>
                    <a:pt x="231" y="834"/>
                    <a:pt x="242" y="831"/>
                  </a:cubicBezTo>
                  <a:cubicBezTo>
                    <a:pt x="242" y="831"/>
                    <a:pt x="258" y="826"/>
                    <a:pt x="263" y="825"/>
                  </a:cubicBezTo>
                  <a:cubicBezTo>
                    <a:pt x="271" y="823"/>
                    <a:pt x="280" y="821"/>
                    <a:pt x="291" y="818"/>
                  </a:cubicBezTo>
                  <a:cubicBezTo>
                    <a:pt x="296" y="816"/>
                    <a:pt x="302" y="815"/>
                    <a:pt x="307" y="814"/>
                  </a:cubicBezTo>
                  <a:cubicBezTo>
                    <a:pt x="313" y="813"/>
                    <a:pt x="313" y="813"/>
                    <a:pt x="313" y="813"/>
                  </a:cubicBezTo>
                  <a:cubicBezTo>
                    <a:pt x="316" y="819"/>
                    <a:pt x="316" y="819"/>
                    <a:pt x="316" y="819"/>
                  </a:cubicBezTo>
                  <a:cubicBezTo>
                    <a:pt x="350" y="893"/>
                    <a:pt x="397" y="958"/>
                    <a:pt x="455" y="1011"/>
                  </a:cubicBezTo>
                  <a:cubicBezTo>
                    <a:pt x="476" y="1030"/>
                    <a:pt x="476" y="1030"/>
                    <a:pt x="476" y="1030"/>
                  </a:cubicBezTo>
                  <a:lnTo>
                    <a:pt x="447" y="1025"/>
                  </a:lnTo>
                  <a:close/>
                  <a:moveTo>
                    <a:pt x="517" y="1017"/>
                  </a:moveTo>
                  <a:cubicBezTo>
                    <a:pt x="503" y="1006"/>
                    <a:pt x="503" y="1006"/>
                    <a:pt x="503" y="1006"/>
                  </a:cubicBezTo>
                  <a:cubicBezTo>
                    <a:pt x="441" y="954"/>
                    <a:pt x="391" y="891"/>
                    <a:pt x="354" y="816"/>
                  </a:cubicBezTo>
                  <a:cubicBezTo>
                    <a:pt x="349" y="806"/>
                    <a:pt x="349" y="806"/>
                    <a:pt x="349" y="806"/>
                  </a:cubicBezTo>
                  <a:cubicBezTo>
                    <a:pt x="386" y="799"/>
                    <a:pt x="386" y="799"/>
                    <a:pt x="386" y="799"/>
                  </a:cubicBezTo>
                  <a:cubicBezTo>
                    <a:pt x="394" y="798"/>
                    <a:pt x="402" y="798"/>
                    <a:pt x="410" y="796"/>
                  </a:cubicBezTo>
                  <a:cubicBezTo>
                    <a:pt x="434" y="794"/>
                    <a:pt x="434" y="794"/>
                    <a:pt x="434" y="794"/>
                  </a:cubicBezTo>
                  <a:cubicBezTo>
                    <a:pt x="464" y="791"/>
                    <a:pt x="464" y="791"/>
                    <a:pt x="464" y="791"/>
                  </a:cubicBezTo>
                  <a:cubicBezTo>
                    <a:pt x="470" y="791"/>
                    <a:pt x="476" y="791"/>
                    <a:pt x="482" y="790"/>
                  </a:cubicBezTo>
                  <a:cubicBezTo>
                    <a:pt x="484" y="790"/>
                    <a:pt x="484" y="790"/>
                    <a:pt x="484" y="790"/>
                  </a:cubicBezTo>
                  <a:cubicBezTo>
                    <a:pt x="517" y="790"/>
                    <a:pt x="517" y="790"/>
                    <a:pt x="517" y="790"/>
                  </a:cubicBezTo>
                  <a:lnTo>
                    <a:pt x="517" y="1017"/>
                  </a:lnTo>
                  <a:close/>
                  <a:moveTo>
                    <a:pt x="929" y="241"/>
                  </a:moveTo>
                  <a:cubicBezTo>
                    <a:pt x="936" y="237"/>
                    <a:pt x="936" y="237"/>
                    <a:pt x="936" y="237"/>
                  </a:cubicBezTo>
                  <a:cubicBezTo>
                    <a:pt x="940" y="243"/>
                    <a:pt x="940" y="243"/>
                    <a:pt x="940" y="243"/>
                  </a:cubicBezTo>
                  <a:cubicBezTo>
                    <a:pt x="995" y="321"/>
                    <a:pt x="1028" y="412"/>
                    <a:pt x="1033" y="508"/>
                  </a:cubicBezTo>
                  <a:cubicBezTo>
                    <a:pt x="1034" y="516"/>
                    <a:pt x="1034" y="516"/>
                    <a:pt x="1034" y="516"/>
                  </a:cubicBezTo>
                  <a:cubicBezTo>
                    <a:pt x="817" y="516"/>
                    <a:pt x="817" y="516"/>
                    <a:pt x="817" y="516"/>
                  </a:cubicBezTo>
                  <a:cubicBezTo>
                    <a:pt x="817" y="508"/>
                    <a:pt x="817" y="508"/>
                    <a:pt x="817" y="508"/>
                  </a:cubicBezTo>
                  <a:cubicBezTo>
                    <a:pt x="814" y="437"/>
                    <a:pt x="800" y="367"/>
                    <a:pt x="775" y="300"/>
                  </a:cubicBezTo>
                  <a:cubicBezTo>
                    <a:pt x="772" y="291"/>
                    <a:pt x="772" y="291"/>
                    <a:pt x="772" y="291"/>
                  </a:cubicBezTo>
                  <a:cubicBezTo>
                    <a:pt x="800" y="284"/>
                    <a:pt x="800" y="284"/>
                    <a:pt x="800" y="284"/>
                  </a:cubicBezTo>
                  <a:cubicBezTo>
                    <a:pt x="803" y="283"/>
                    <a:pt x="855" y="268"/>
                    <a:pt x="855" y="268"/>
                  </a:cubicBezTo>
                  <a:cubicBezTo>
                    <a:pt x="897" y="254"/>
                    <a:pt x="897" y="254"/>
                    <a:pt x="897" y="254"/>
                  </a:cubicBezTo>
                  <a:cubicBezTo>
                    <a:pt x="900" y="252"/>
                    <a:pt x="904" y="251"/>
                    <a:pt x="910" y="248"/>
                  </a:cubicBezTo>
                  <a:cubicBezTo>
                    <a:pt x="917" y="246"/>
                    <a:pt x="923" y="244"/>
                    <a:pt x="929" y="241"/>
                  </a:cubicBezTo>
                  <a:close/>
                  <a:moveTo>
                    <a:pt x="623" y="44"/>
                  </a:moveTo>
                  <a:cubicBezTo>
                    <a:pt x="732" y="63"/>
                    <a:pt x="830" y="117"/>
                    <a:pt x="904" y="199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03" y="212"/>
                    <a:pt x="903" y="212"/>
                    <a:pt x="903" y="212"/>
                  </a:cubicBezTo>
                  <a:cubicBezTo>
                    <a:pt x="901" y="213"/>
                    <a:pt x="898" y="215"/>
                    <a:pt x="894" y="216"/>
                  </a:cubicBezTo>
                  <a:cubicBezTo>
                    <a:pt x="887" y="218"/>
                    <a:pt x="879" y="221"/>
                    <a:pt x="870" y="225"/>
                  </a:cubicBezTo>
                  <a:cubicBezTo>
                    <a:pt x="868" y="226"/>
                    <a:pt x="865" y="227"/>
                    <a:pt x="862" y="228"/>
                  </a:cubicBezTo>
                  <a:cubicBezTo>
                    <a:pt x="859" y="229"/>
                    <a:pt x="856" y="230"/>
                    <a:pt x="854" y="230"/>
                  </a:cubicBezTo>
                  <a:cubicBezTo>
                    <a:pt x="849" y="232"/>
                    <a:pt x="827" y="239"/>
                    <a:pt x="827" y="239"/>
                  </a:cubicBezTo>
                  <a:cubicBezTo>
                    <a:pt x="827" y="239"/>
                    <a:pt x="811" y="244"/>
                    <a:pt x="808" y="245"/>
                  </a:cubicBezTo>
                  <a:cubicBezTo>
                    <a:pt x="800" y="247"/>
                    <a:pt x="790" y="250"/>
                    <a:pt x="782" y="251"/>
                  </a:cubicBezTo>
                  <a:cubicBezTo>
                    <a:pt x="757" y="258"/>
                    <a:pt x="757" y="258"/>
                    <a:pt x="757" y="258"/>
                  </a:cubicBezTo>
                  <a:cubicBezTo>
                    <a:pt x="754" y="251"/>
                    <a:pt x="754" y="251"/>
                    <a:pt x="754" y="251"/>
                  </a:cubicBezTo>
                  <a:cubicBezTo>
                    <a:pt x="720" y="177"/>
                    <a:pt x="673" y="112"/>
                    <a:pt x="616" y="59"/>
                  </a:cubicBezTo>
                  <a:cubicBezTo>
                    <a:pt x="594" y="39"/>
                    <a:pt x="594" y="39"/>
                    <a:pt x="594" y="39"/>
                  </a:cubicBezTo>
                  <a:lnTo>
                    <a:pt x="623" y="44"/>
                  </a:lnTo>
                  <a:close/>
                  <a:moveTo>
                    <a:pt x="553" y="53"/>
                  </a:moveTo>
                  <a:cubicBezTo>
                    <a:pt x="567" y="65"/>
                    <a:pt x="567" y="65"/>
                    <a:pt x="567" y="65"/>
                  </a:cubicBezTo>
                  <a:cubicBezTo>
                    <a:pt x="629" y="115"/>
                    <a:pt x="679" y="178"/>
                    <a:pt x="716" y="254"/>
                  </a:cubicBezTo>
                  <a:cubicBezTo>
                    <a:pt x="721" y="264"/>
                    <a:pt x="721" y="264"/>
                    <a:pt x="721" y="264"/>
                  </a:cubicBezTo>
                  <a:cubicBezTo>
                    <a:pt x="710" y="266"/>
                    <a:pt x="710" y="266"/>
                    <a:pt x="710" y="266"/>
                  </a:cubicBezTo>
                  <a:cubicBezTo>
                    <a:pt x="706" y="267"/>
                    <a:pt x="686" y="270"/>
                    <a:pt x="686" y="270"/>
                  </a:cubicBezTo>
                  <a:cubicBezTo>
                    <a:pt x="682" y="270"/>
                    <a:pt x="665" y="273"/>
                    <a:pt x="660" y="273"/>
                  </a:cubicBezTo>
                  <a:cubicBezTo>
                    <a:pt x="637" y="276"/>
                    <a:pt x="637" y="276"/>
                    <a:pt x="637" y="276"/>
                  </a:cubicBezTo>
                  <a:cubicBezTo>
                    <a:pt x="630" y="277"/>
                    <a:pt x="624" y="277"/>
                    <a:pt x="617" y="277"/>
                  </a:cubicBezTo>
                  <a:cubicBezTo>
                    <a:pt x="607" y="278"/>
                    <a:pt x="607" y="278"/>
                    <a:pt x="607" y="278"/>
                  </a:cubicBezTo>
                  <a:cubicBezTo>
                    <a:pt x="600" y="279"/>
                    <a:pt x="593" y="280"/>
                    <a:pt x="585" y="280"/>
                  </a:cubicBezTo>
                  <a:cubicBezTo>
                    <a:pt x="585" y="280"/>
                    <a:pt x="585" y="280"/>
                    <a:pt x="585" y="280"/>
                  </a:cubicBezTo>
                  <a:cubicBezTo>
                    <a:pt x="577" y="280"/>
                    <a:pt x="570" y="280"/>
                    <a:pt x="563" y="280"/>
                  </a:cubicBezTo>
                  <a:cubicBezTo>
                    <a:pt x="553" y="281"/>
                    <a:pt x="553" y="281"/>
                    <a:pt x="553" y="281"/>
                  </a:cubicBezTo>
                  <a:lnTo>
                    <a:pt x="553" y="53"/>
                  </a:lnTo>
                  <a:close/>
                  <a:moveTo>
                    <a:pt x="553" y="316"/>
                  </a:moveTo>
                  <a:cubicBezTo>
                    <a:pt x="553" y="316"/>
                    <a:pt x="562" y="316"/>
                    <a:pt x="563" y="316"/>
                  </a:cubicBezTo>
                  <a:cubicBezTo>
                    <a:pt x="572" y="316"/>
                    <a:pt x="581" y="316"/>
                    <a:pt x="591" y="315"/>
                  </a:cubicBezTo>
                  <a:cubicBezTo>
                    <a:pt x="594" y="315"/>
                    <a:pt x="597" y="315"/>
                    <a:pt x="604" y="314"/>
                  </a:cubicBezTo>
                  <a:cubicBezTo>
                    <a:pt x="618" y="314"/>
                    <a:pt x="631" y="313"/>
                    <a:pt x="645" y="311"/>
                  </a:cubicBezTo>
                  <a:cubicBezTo>
                    <a:pt x="649" y="311"/>
                    <a:pt x="653" y="311"/>
                    <a:pt x="658" y="310"/>
                  </a:cubicBezTo>
                  <a:cubicBezTo>
                    <a:pt x="702" y="305"/>
                    <a:pt x="702" y="305"/>
                    <a:pt x="702" y="305"/>
                  </a:cubicBezTo>
                  <a:cubicBezTo>
                    <a:pt x="702" y="305"/>
                    <a:pt x="726" y="300"/>
                    <a:pt x="729" y="300"/>
                  </a:cubicBezTo>
                  <a:cubicBezTo>
                    <a:pt x="736" y="299"/>
                    <a:pt x="736" y="299"/>
                    <a:pt x="736" y="299"/>
                  </a:cubicBezTo>
                  <a:cubicBezTo>
                    <a:pt x="739" y="305"/>
                    <a:pt x="739" y="305"/>
                    <a:pt x="739" y="305"/>
                  </a:cubicBezTo>
                  <a:cubicBezTo>
                    <a:pt x="763" y="370"/>
                    <a:pt x="778" y="439"/>
                    <a:pt x="781" y="508"/>
                  </a:cubicBezTo>
                  <a:cubicBezTo>
                    <a:pt x="781" y="516"/>
                    <a:pt x="781" y="516"/>
                    <a:pt x="781" y="516"/>
                  </a:cubicBezTo>
                  <a:cubicBezTo>
                    <a:pt x="553" y="516"/>
                    <a:pt x="553" y="516"/>
                    <a:pt x="553" y="516"/>
                  </a:cubicBezTo>
                  <a:lnTo>
                    <a:pt x="553" y="316"/>
                  </a:lnTo>
                  <a:close/>
                  <a:moveTo>
                    <a:pt x="553" y="553"/>
                  </a:moveTo>
                  <a:cubicBezTo>
                    <a:pt x="782" y="553"/>
                    <a:pt x="782" y="553"/>
                    <a:pt x="782" y="553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8" y="633"/>
                    <a:pt x="764" y="701"/>
                    <a:pt x="739" y="765"/>
                  </a:cubicBezTo>
                  <a:cubicBezTo>
                    <a:pt x="736" y="772"/>
                    <a:pt x="736" y="772"/>
                    <a:pt x="736" y="772"/>
                  </a:cubicBezTo>
                  <a:cubicBezTo>
                    <a:pt x="719" y="768"/>
                    <a:pt x="719" y="768"/>
                    <a:pt x="719" y="768"/>
                  </a:cubicBezTo>
                  <a:cubicBezTo>
                    <a:pt x="697" y="765"/>
                    <a:pt x="697" y="765"/>
                    <a:pt x="697" y="765"/>
                  </a:cubicBezTo>
                  <a:cubicBezTo>
                    <a:pt x="686" y="763"/>
                    <a:pt x="676" y="762"/>
                    <a:pt x="664" y="761"/>
                  </a:cubicBezTo>
                  <a:cubicBezTo>
                    <a:pt x="658" y="759"/>
                    <a:pt x="651" y="759"/>
                    <a:pt x="644" y="758"/>
                  </a:cubicBezTo>
                  <a:cubicBezTo>
                    <a:pt x="599" y="755"/>
                    <a:pt x="599" y="755"/>
                    <a:pt x="599" y="755"/>
                  </a:cubicBezTo>
                  <a:cubicBezTo>
                    <a:pt x="596" y="755"/>
                    <a:pt x="593" y="754"/>
                    <a:pt x="591" y="754"/>
                  </a:cubicBezTo>
                  <a:cubicBezTo>
                    <a:pt x="586" y="754"/>
                    <a:pt x="553" y="753"/>
                    <a:pt x="553" y="753"/>
                  </a:cubicBezTo>
                  <a:lnTo>
                    <a:pt x="553" y="553"/>
                  </a:lnTo>
                  <a:close/>
                  <a:moveTo>
                    <a:pt x="553" y="1016"/>
                  </a:moveTo>
                  <a:cubicBezTo>
                    <a:pt x="553" y="790"/>
                    <a:pt x="553" y="790"/>
                    <a:pt x="553" y="790"/>
                  </a:cubicBezTo>
                  <a:cubicBezTo>
                    <a:pt x="589" y="790"/>
                    <a:pt x="589" y="790"/>
                    <a:pt x="589" y="790"/>
                  </a:cubicBezTo>
                  <a:cubicBezTo>
                    <a:pt x="593" y="791"/>
                    <a:pt x="598" y="791"/>
                    <a:pt x="603" y="791"/>
                  </a:cubicBezTo>
                  <a:cubicBezTo>
                    <a:pt x="638" y="794"/>
                    <a:pt x="638" y="794"/>
                    <a:pt x="638" y="794"/>
                  </a:cubicBezTo>
                  <a:cubicBezTo>
                    <a:pt x="671" y="798"/>
                    <a:pt x="671" y="798"/>
                    <a:pt x="671" y="798"/>
                  </a:cubicBezTo>
                  <a:cubicBezTo>
                    <a:pt x="677" y="799"/>
                    <a:pt x="683" y="799"/>
                    <a:pt x="687" y="800"/>
                  </a:cubicBezTo>
                  <a:cubicBezTo>
                    <a:pt x="691" y="801"/>
                    <a:pt x="695" y="801"/>
                    <a:pt x="699" y="802"/>
                  </a:cubicBezTo>
                  <a:cubicBezTo>
                    <a:pt x="709" y="804"/>
                    <a:pt x="709" y="804"/>
                    <a:pt x="709" y="804"/>
                  </a:cubicBezTo>
                  <a:cubicBezTo>
                    <a:pt x="722" y="804"/>
                    <a:pt x="722" y="804"/>
                    <a:pt x="722" y="804"/>
                  </a:cubicBezTo>
                  <a:cubicBezTo>
                    <a:pt x="716" y="816"/>
                    <a:pt x="716" y="816"/>
                    <a:pt x="716" y="816"/>
                  </a:cubicBezTo>
                  <a:cubicBezTo>
                    <a:pt x="680" y="890"/>
                    <a:pt x="628" y="955"/>
                    <a:pt x="567" y="1005"/>
                  </a:cubicBezTo>
                  <a:lnTo>
                    <a:pt x="553" y="1016"/>
                  </a:lnTo>
                  <a:close/>
                  <a:moveTo>
                    <a:pt x="904" y="870"/>
                  </a:moveTo>
                  <a:cubicBezTo>
                    <a:pt x="829" y="952"/>
                    <a:pt x="732" y="1006"/>
                    <a:pt x="622" y="1025"/>
                  </a:cubicBezTo>
                  <a:cubicBezTo>
                    <a:pt x="594" y="1030"/>
                    <a:pt x="594" y="1030"/>
                    <a:pt x="594" y="1030"/>
                  </a:cubicBezTo>
                  <a:cubicBezTo>
                    <a:pt x="615" y="1011"/>
                    <a:pt x="615" y="1011"/>
                    <a:pt x="615" y="1011"/>
                  </a:cubicBezTo>
                  <a:cubicBezTo>
                    <a:pt x="673" y="958"/>
                    <a:pt x="720" y="893"/>
                    <a:pt x="755" y="819"/>
                  </a:cubicBezTo>
                  <a:cubicBezTo>
                    <a:pt x="758" y="813"/>
                    <a:pt x="758" y="813"/>
                    <a:pt x="758" y="813"/>
                  </a:cubicBezTo>
                  <a:cubicBezTo>
                    <a:pt x="785" y="819"/>
                    <a:pt x="785" y="819"/>
                    <a:pt x="785" y="819"/>
                  </a:cubicBezTo>
                  <a:cubicBezTo>
                    <a:pt x="792" y="821"/>
                    <a:pt x="799" y="822"/>
                    <a:pt x="805" y="825"/>
                  </a:cubicBezTo>
                  <a:cubicBezTo>
                    <a:pt x="832" y="832"/>
                    <a:pt x="832" y="832"/>
                    <a:pt x="832" y="832"/>
                  </a:cubicBezTo>
                  <a:cubicBezTo>
                    <a:pt x="841" y="835"/>
                    <a:pt x="841" y="835"/>
                    <a:pt x="841" y="835"/>
                  </a:cubicBezTo>
                  <a:cubicBezTo>
                    <a:pt x="844" y="836"/>
                    <a:pt x="848" y="837"/>
                    <a:pt x="856" y="840"/>
                  </a:cubicBezTo>
                  <a:cubicBezTo>
                    <a:pt x="863" y="843"/>
                    <a:pt x="870" y="845"/>
                    <a:pt x="878" y="848"/>
                  </a:cubicBezTo>
                  <a:cubicBezTo>
                    <a:pt x="882" y="849"/>
                    <a:pt x="885" y="851"/>
                    <a:pt x="888" y="852"/>
                  </a:cubicBezTo>
                  <a:cubicBezTo>
                    <a:pt x="912" y="861"/>
                    <a:pt x="912" y="861"/>
                    <a:pt x="912" y="861"/>
                  </a:cubicBezTo>
                  <a:lnTo>
                    <a:pt x="904" y="870"/>
                  </a:lnTo>
                  <a:close/>
                  <a:moveTo>
                    <a:pt x="1033" y="562"/>
                  </a:moveTo>
                  <a:cubicBezTo>
                    <a:pt x="1028" y="658"/>
                    <a:pt x="996" y="749"/>
                    <a:pt x="940" y="827"/>
                  </a:cubicBezTo>
                  <a:cubicBezTo>
                    <a:pt x="935" y="833"/>
                    <a:pt x="935" y="833"/>
                    <a:pt x="935" y="833"/>
                  </a:cubicBezTo>
                  <a:cubicBezTo>
                    <a:pt x="929" y="830"/>
                    <a:pt x="929" y="830"/>
                    <a:pt x="929" y="830"/>
                  </a:cubicBezTo>
                  <a:cubicBezTo>
                    <a:pt x="925" y="827"/>
                    <a:pt x="920" y="825"/>
                    <a:pt x="915" y="824"/>
                  </a:cubicBezTo>
                  <a:cubicBezTo>
                    <a:pt x="909" y="821"/>
                    <a:pt x="902" y="818"/>
                    <a:pt x="895" y="815"/>
                  </a:cubicBezTo>
                  <a:cubicBezTo>
                    <a:pt x="890" y="813"/>
                    <a:pt x="885" y="812"/>
                    <a:pt x="880" y="810"/>
                  </a:cubicBezTo>
                  <a:cubicBezTo>
                    <a:pt x="868" y="806"/>
                    <a:pt x="868" y="806"/>
                    <a:pt x="868" y="806"/>
                  </a:cubicBezTo>
                  <a:cubicBezTo>
                    <a:pt x="864" y="804"/>
                    <a:pt x="859" y="803"/>
                    <a:pt x="855" y="801"/>
                  </a:cubicBezTo>
                  <a:cubicBezTo>
                    <a:pt x="855" y="801"/>
                    <a:pt x="825" y="792"/>
                    <a:pt x="821" y="791"/>
                  </a:cubicBezTo>
                  <a:cubicBezTo>
                    <a:pt x="818" y="790"/>
                    <a:pt x="803" y="786"/>
                    <a:pt x="798" y="785"/>
                  </a:cubicBezTo>
                  <a:cubicBezTo>
                    <a:pt x="793" y="784"/>
                    <a:pt x="788" y="782"/>
                    <a:pt x="783" y="782"/>
                  </a:cubicBezTo>
                  <a:cubicBezTo>
                    <a:pt x="772" y="780"/>
                    <a:pt x="772" y="780"/>
                    <a:pt x="772" y="780"/>
                  </a:cubicBezTo>
                  <a:cubicBezTo>
                    <a:pt x="776" y="770"/>
                    <a:pt x="776" y="770"/>
                    <a:pt x="776" y="770"/>
                  </a:cubicBezTo>
                  <a:cubicBezTo>
                    <a:pt x="800" y="704"/>
                    <a:pt x="814" y="633"/>
                    <a:pt x="817" y="561"/>
                  </a:cubicBezTo>
                  <a:cubicBezTo>
                    <a:pt x="817" y="553"/>
                    <a:pt x="817" y="553"/>
                    <a:pt x="817" y="553"/>
                  </a:cubicBezTo>
                  <a:cubicBezTo>
                    <a:pt x="1034" y="553"/>
                    <a:pt x="1034" y="553"/>
                    <a:pt x="1034" y="553"/>
                  </a:cubicBezTo>
                  <a:lnTo>
                    <a:pt x="1033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7AE83AC-D1E1-4B9B-8830-171EA654E07C}"/>
              </a:ext>
            </a:extLst>
          </p:cNvPr>
          <p:cNvSpPr/>
          <p:nvPr/>
        </p:nvSpPr>
        <p:spPr>
          <a:xfrm>
            <a:off x="931420" y="4079484"/>
            <a:ext cx="1182528" cy="557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любой </a:t>
            </a:r>
            <a:b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точке мира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10CF607B-DB09-4BF7-9571-D40C4207F831}"/>
              </a:ext>
            </a:extLst>
          </p:cNvPr>
          <p:cNvSpPr/>
          <p:nvPr/>
        </p:nvSpPr>
        <p:spPr>
          <a:xfrm>
            <a:off x="5060231" y="4058465"/>
            <a:ext cx="1668817" cy="77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любых </a:t>
            </a:r>
            <a:b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климатических </a:t>
            </a:r>
            <a:b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190344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 rot="2707286">
            <a:off x="2814269" y="3524039"/>
            <a:ext cx="1447920" cy="1447920"/>
          </a:xfrm>
          <a:prstGeom prst="roundRect">
            <a:avLst>
              <a:gd name="adj" fmla="val 16667"/>
            </a:avLst>
          </a:prstGeom>
          <a:solidFill>
            <a:srgbClr val="00B0F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Google Shape;279;p5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0000000-1234-1234-1234-123412341234}" type="slidenum">
              <a:rPr lang="ru-RU" noProof="0" smtClean="0">
                <a:sym typeface="Century Gothic"/>
              </a:rPr>
              <a:pPr lvl="0"/>
              <a:t>3</a:t>
            </a:fld>
            <a:endParaRPr lang="ru-RU" noProof="0">
              <a:sym typeface="Century Gothic"/>
            </a:endParaRPr>
          </a:p>
        </p:txBody>
      </p:sp>
      <p:sp>
        <p:nvSpPr>
          <p:cNvPr id="280" name="Google Shape;280;p5"/>
          <p:cNvSpPr txBox="1">
            <a:spLocks noGrp="1"/>
          </p:cNvSpPr>
          <p:nvPr>
            <p:ph type="title"/>
          </p:nvPr>
        </p:nvSpPr>
        <p:spPr>
          <a:xfrm>
            <a:off x="223838" y="379119"/>
            <a:ext cx="9706971" cy="461665"/>
          </a:xfrm>
        </p:spPr>
        <p:txBody>
          <a:bodyPr/>
          <a:lstStyle/>
          <a:p>
            <a:pPr lvl="0"/>
            <a:r>
              <a:rPr lang="ru-RU" dirty="0"/>
              <a:t>ТЕХНОЛОГИЯ: ЭКОНОМИЧНЫЕ МИКРОТРУБЧАТЫЕ ТОТЭ</a:t>
            </a:r>
          </a:p>
        </p:txBody>
      </p:sp>
      <p:pic>
        <p:nvPicPr>
          <p:cNvPr id="34" name="Рисунок 2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70562" y="2680779"/>
            <a:ext cx="3904769" cy="138869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 bwMode="auto">
          <a:xfrm>
            <a:off x="8745408" y="2500405"/>
            <a:ext cx="943909" cy="1201557"/>
          </a:xfrm>
          <a:prstGeom prst="rect">
            <a:avLst/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6" name="Соединительная линия уступом 70"/>
          <p:cNvCxnSpPr>
            <a:cxnSpLocks/>
          </p:cNvCxnSpPr>
          <p:nvPr/>
        </p:nvCxnSpPr>
        <p:spPr bwMode="auto">
          <a:xfrm rot="16199999" flipV="1">
            <a:off x="6291523" y="3803843"/>
            <a:ext cx="290053" cy="418965"/>
          </a:xfrm>
          <a:prstGeom prst="bentConnector3">
            <a:avLst>
              <a:gd name="adj1" fmla="val 4664"/>
            </a:avLst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71"/>
          <p:cNvCxnSpPr>
            <a:cxnSpLocks/>
          </p:cNvCxnSpPr>
          <p:nvPr/>
        </p:nvCxnSpPr>
        <p:spPr bwMode="auto">
          <a:xfrm rot="16199999" flipV="1">
            <a:off x="6532428" y="3953269"/>
            <a:ext cx="547877" cy="322281"/>
          </a:xfrm>
          <a:prstGeom prst="bentConnector3">
            <a:avLst>
              <a:gd name="adj1" fmla="val -258"/>
            </a:avLst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Минус 73"/>
          <p:cNvSpPr/>
          <p:nvPr/>
        </p:nvSpPr>
        <p:spPr bwMode="auto">
          <a:xfrm>
            <a:off x="6567432" y="4509565"/>
            <a:ext cx="207269" cy="205436"/>
          </a:xfrm>
          <a:prstGeom prst="mathMinus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63"/>
          <p:cNvSpPr/>
          <p:nvPr/>
        </p:nvSpPr>
        <p:spPr bwMode="auto">
          <a:xfrm>
            <a:off x="6800245" y="4468427"/>
            <a:ext cx="1070657" cy="461665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6D6E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Анодный слой</a:t>
            </a:r>
            <a:endParaRPr lang="en-US" sz="1200" dirty="0">
              <a:solidFill>
                <a:srgbClr val="6D6E7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Прямоугольник 65"/>
          <p:cNvSpPr/>
          <p:nvPr/>
        </p:nvSpPr>
        <p:spPr bwMode="auto">
          <a:xfrm>
            <a:off x="5840976" y="2573947"/>
            <a:ext cx="1660181" cy="461665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6D6E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Электролитный слой</a:t>
            </a:r>
          </a:p>
        </p:txBody>
      </p:sp>
      <p:sp>
        <p:nvSpPr>
          <p:cNvPr id="41" name="Плюс 74"/>
          <p:cNvSpPr/>
          <p:nvPr/>
        </p:nvSpPr>
        <p:spPr bwMode="auto">
          <a:xfrm>
            <a:off x="8218128" y="4148684"/>
            <a:ext cx="226113" cy="226113"/>
          </a:xfrm>
          <a:prstGeom prst="mathPlus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4" name="Соединительная линия уступом 71"/>
          <p:cNvCxnSpPr>
            <a:cxnSpLocks/>
          </p:cNvCxnSpPr>
          <p:nvPr/>
        </p:nvCxnSpPr>
        <p:spPr bwMode="auto">
          <a:xfrm>
            <a:off x="6493516" y="2949984"/>
            <a:ext cx="613775" cy="534118"/>
          </a:xfrm>
          <a:prstGeom prst="bentConnector3">
            <a:avLst>
              <a:gd name="adj1" fmla="val 101099"/>
            </a:avLst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cxnSpLocks/>
          </p:cNvCxnSpPr>
          <p:nvPr/>
        </p:nvCxnSpPr>
        <p:spPr bwMode="auto">
          <a:xfrm rot="16199999" flipV="1">
            <a:off x="8004610" y="3580155"/>
            <a:ext cx="386737" cy="386737"/>
          </a:xfrm>
          <a:prstGeom prst="bentConnector3">
            <a:avLst>
              <a:gd name="adj1" fmla="val -258"/>
            </a:avLst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71"/>
          <p:cNvCxnSpPr>
            <a:cxnSpLocks/>
          </p:cNvCxnSpPr>
          <p:nvPr/>
        </p:nvCxnSpPr>
        <p:spPr bwMode="auto">
          <a:xfrm rot="16199999" flipV="1">
            <a:off x="7676641" y="3577037"/>
            <a:ext cx="225597" cy="418965"/>
          </a:xfrm>
          <a:prstGeom prst="bentConnector3">
            <a:avLst>
              <a:gd name="adj1" fmla="val -258"/>
            </a:avLst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64"/>
          <p:cNvSpPr/>
          <p:nvPr/>
        </p:nvSpPr>
        <p:spPr bwMode="auto">
          <a:xfrm>
            <a:off x="8446327" y="4128179"/>
            <a:ext cx="1119371" cy="461665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6D6E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Катодный слой</a:t>
            </a:r>
            <a:endParaRPr lang="en-US" sz="1200" dirty="0">
              <a:solidFill>
                <a:srgbClr val="6D6E7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49" name="Соединительная линия уступом 71"/>
          <p:cNvCxnSpPr>
            <a:cxnSpLocks/>
          </p:cNvCxnSpPr>
          <p:nvPr/>
        </p:nvCxnSpPr>
        <p:spPr bwMode="auto">
          <a:xfrm rot="10800000">
            <a:off x="8397037" y="3515621"/>
            <a:ext cx="539152" cy="497703"/>
          </a:xfrm>
          <a:prstGeom prst="bentConnector3">
            <a:avLst>
              <a:gd name="adj1" fmla="val 100665"/>
            </a:avLst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 bwMode="auto">
          <a:xfrm>
            <a:off x="9319460" y="4779934"/>
            <a:ext cx="2468874" cy="577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BA2D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БАТАРЕЯ </a:t>
            </a:r>
            <a:br>
              <a:rPr lang="ru-RU" sz="1600" dirty="0">
                <a:solidFill>
                  <a:srgbClr val="1BA2D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>
                <a:solidFill>
                  <a:srgbClr val="1BA2D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МИКРОТРУБЧАТЫХ ТОТЭ</a:t>
            </a:r>
            <a:endParaRPr lang="en-US" sz="1600" dirty="0">
              <a:solidFill>
                <a:srgbClr val="1BA2DD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6" name="Овал 55"/>
          <p:cNvSpPr/>
          <p:nvPr/>
        </p:nvSpPr>
        <p:spPr bwMode="auto">
          <a:xfrm>
            <a:off x="9796122" y="3090119"/>
            <a:ext cx="286014" cy="286014"/>
          </a:xfrm>
          <a:prstGeom prst="ellipse">
            <a:avLst/>
          </a:prstGeom>
          <a:noFill/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7" name="Прямая соединительная линия 56"/>
          <p:cNvCxnSpPr>
            <a:cxnSpLocks/>
          </p:cNvCxnSpPr>
          <p:nvPr/>
        </p:nvCxnSpPr>
        <p:spPr bwMode="auto">
          <a:xfrm flipH="1">
            <a:off x="8936190" y="3246508"/>
            <a:ext cx="850874" cy="0"/>
          </a:xfrm>
          <a:prstGeom prst="line">
            <a:avLst/>
          </a:prstGeom>
          <a:noFill/>
          <a:ln w="19050">
            <a:solidFill>
              <a:srgbClr val="92D050"/>
            </a:solidFill>
            <a:prstDash val="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11158" y="5571767"/>
            <a:ext cx="766462" cy="912455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3775002" y="5708335"/>
            <a:ext cx="5984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</a:pP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Топаз разработал и запатентовал </a:t>
            </a:r>
            <a:r>
              <a:rPr lang="ru-RU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экономичную технологию производства</a:t>
            </a:r>
            <a:r>
              <a:rPr lang="ru-RU" b="1" dirty="0">
                <a:solidFill>
                  <a:srgbClr val="00B0F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ru-RU" dirty="0" err="1">
                <a:solidFill>
                  <a:srgbClr val="595959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микротрубчатых</a:t>
            </a: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ТОТЭ</a:t>
            </a:r>
          </a:p>
        </p:txBody>
      </p:sp>
      <p:sp>
        <p:nvSpPr>
          <p:cNvPr id="60" name="Текст 3"/>
          <p:cNvSpPr txBox="1">
            <a:spLocks/>
          </p:cNvSpPr>
          <p:nvPr/>
        </p:nvSpPr>
        <p:spPr>
          <a:xfrm>
            <a:off x="560524" y="2442923"/>
            <a:ext cx="2277724" cy="14253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114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228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360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400" b="1" dirty="0" err="1"/>
              <a:t>Микротрубчатые</a:t>
            </a:r>
            <a:r>
              <a:rPr lang="ru-RU" sz="1400" dirty="0"/>
              <a:t> ТОТЭ вырабатывают энергию непосредственно за счёт электрохимической реакции окисления топлива</a:t>
            </a:r>
          </a:p>
          <a:p>
            <a:pPr marL="0" indent="0" algn="r">
              <a:lnSpc>
                <a:spcPct val="100000"/>
              </a:lnSpc>
              <a:buNone/>
            </a:pPr>
            <a:endParaRPr lang="ru-RU" sz="14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23838" y="1098923"/>
            <a:ext cx="9713836" cy="53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400" dirty="0">
                <a:solidFill>
                  <a:srgbClr val="1BA2DD"/>
                </a:solidFill>
                <a:ea typeface="Quattrocento Sans"/>
                <a:cs typeface="Segoe UI Semibold" panose="020B0702040204020203" pitchFamily="34" charset="0"/>
                <a:sym typeface="Quattrocento Sans"/>
              </a:rPr>
              <a:t>ПЛАТФОРМА ТОПАЗ ПОСТРОЕНА НА ТЕХНОЛОГИИ МИКРОТРУБЧАТЫХ </a:t>
            </a:r>
            <a:br>
              <a:rPr lang="ru-RU" sz="1400" dirty="0">
                <a:solidFill>
                  <a:srgbClr val="1BA2DD"/>
                </a:solidFill>
                <a:ea typeface="Quattrocento Sans"/>
                <a:cs typeface="Segoe UI Semibold" panose="020B0702040204020203" pitchFamily="34" charset="0"/>
                <a:sym typeface="Quattrocento Sans"/>
              </a:rPr>
            </a:br>
            <a:r>
              <a:rPr lang="ru-RU" sz="1400" dirty="0">
                <a:solidFill>
                  <a:srgbClr val="1BA2DD"/>
                </a:solidFill>
                <a:ea typeface="Quattrocento Sans"/>
                <a:cs typeface="Segoe UI Semibold" panose="020B0702040204020203" pitchFamily="34" charset="0"/>
                <a:sym typeface="Quattrocento Sans"/>
              </a:rPr>
              <a:t>ТВЁРДООКСИДНЫХ ТОПЛИВНЫХ ЭЛЕМЕНТОВ (ТОТЭ)</a:t>
            </a:r>
            <a:endParaRPr lang="ru-RU" sz="1400" dirty="0">
              <a:solidFill>
                <a:srgbClr val="1BA2DD"/>
              </a:solidFill>
              <a:cs typeface="Segoe UI Semibold" panose="020B0702040204020203" pitchFamily="34" charset="0"/>
            </a:endParaRPr>
          </a:p>
        </p:txBody>
      </p:sp>
      <p:sp>
        <p:nvSpPr>
          <p:cNvPr id="62" name="Прямоугольник 45"/>
          <p:cNvSpPr/>
          <p:nvPr/>
        </p:nvSpPr>
        <p:spPr>
          <a:xfrm>
            <a:off x="315512" y="2150765"/>
            <a:ext cx="4417949" cy="3121066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r="16383"/>
          <a:stretch>
            <a:fillRect/>
          </a:stretch>
        </p:blipFill>
        <p:spPr>
          <a:xfrm>
            <a:off x="2918564" y="2526085"/>
            <a:ext cx="2482659" cy="2460167"/>
          </a:xfrm>
          <a:custGeom>
            <a:avLst/>
            <a:gdLst>
              <a:gd name="connsiteX0" fmla="*/ 0 w 4019155"/>
              <a:gd name="connsiteY0" fmla="*/ 1962845 h 3925690"/>
              <a:gd name="connsiteX1" fmla="*/ 2009578 w 4019155"/>
              <a:gd name="connsiteY1" fmla="*/ 0 h 3925690"/>
              <a:gd name="connsiteX2" fmla="*/ 4019155 w 4019155"/>
              <a:gd name="connsiteY2" fmla="*/ 1962845 h 3925690"/>
              <a:gd name="connsiteX3" fmla="*/ 2009578 w 4019155"/>
              <a:gd name="connsiteY3" fmla="*/ 3925690 h 3925690"/>
              <a:gd name="connsiteX4" fmla="*/ 0 w 4019155"/>
              <a:gd name="connsiteY4" fmla="*/ 1962845 h 3925690"/>
              <a:gd name="connsiteX0" fmla="*/ 0 w 4019155"/>
              <a:gd name="connsiteY0" fmla="*/ 1962845 h 3925690"/>
              <a:gd name="connsiteX1" fmla="*/ 2009578 w 4019155"/>
              <a:gd name="connsiteY1" fmla="*/ 0 h 3925690"/>
              <a:gd name="connsiteX2" fmla="*/ 2157288 w 4019155"/>
              <a:gd name="connsiteY2" fmla="*/ 136422 h 3925690"/>
              <a:gd name="connsiteX3" fmla="*/ 4019155 w 4019155"/>
              <a:gd name="connsiteY3" fmla="*/ 1962845 h 3925690"/>
              <a:gd name="connsiteX4" fmla="*/ 2009578 w 4019155"/>
              <a:gd name="connsiteY4" fmla="*/ 3925690 h 3925690"/>
              <a:gd name="connsiteX5" fmla="*/ 0 w 4019155"/>
              <a:gd name="connsiteY5" fmla="*/ 1962845 h 3925690"/>
              <a:gd name="connsiteX0" fmla="*/ 0 w 4019155"/>
              <a:gd name="connsiteY0" fmla="*/ 1962845 h 3925690"/>
              <a:gd name="connsiteX1" fmla="*/ 1871538 w 4019155"/>
              <a:gd name="connsiteY1" fmla="*/ 136422 h 3925690"/>
              <a:gd name="connsiteX2" fmla="*/ 2009578 w 4019155"/>
              <a:gd name="connsiteY2" fmla="*/ 0 h 3925690"/>
              <a:gd name="connsiteX3" fmla="*/ 2157288 w 4019155"/>
              <a:gd name="connsiteY3" fmla="*/ 136422 h 3925690"/>
              <a:gd name="connsiteX4" fmla="*/ 4019155 w 4019155"/>
              <a:gd name="connsiteY4" fmla="*/ 1962845 h 3925690"/>
              <a:gd name="connsiteX5" fmla="*/ 2009578 w 4019155"/>
              <a:gd name="connsiteY5" fmla="*/ 3925690 h 3925690"/>
              <a:gd name="connsiteX6" fmla="*/ 0 w 4019155"/>
              <a:gd name="connsiteY6" fmla="*/ 1962845 h 3925690"/>
              <a:gd name="connsiteX0" fmla="*/ 0 w 4019155"/>
              <a:gd name="connsiteY0" fmla="*/ 1962845 h 3925690"/>
              <a:gd name="connsiteX1" fmla="*/ 1828676 w 4019155"/>
              <a:gd name="connsiteY1" fmla="*/ 179284 h 3925690"/>
              <a:gd name="connsiteX2" fmla="*/ 2009578 w 4019155"/>
              <a:gd name="connsiteY2" fmla="*/ 0 h 3925690"/>
              <a:gd name="connsiteX3" fmla="*/ 2157288 w 4019155"/>
              <a:gd name="connsiteY3" fmla="*/ 136422 h 3925690"/>
              <a:gd name="connsiteX4" fmla="*/ 4019155 w 4019155"/>
              <a:gd name="connsiteY4" fmla="*/ 1962845 h 3925690"/>
              <a:gd name="connsiteX5" fmla="*/ 2009578 w 4019155"/>
              <a:gd name="connsiteY5" fmla="*/ 3925690 h 3925690"/>
              <a:gd name="connsiteX6" fmla="*/ 0 w 4019155"/>
              <a:gd name="connsiteY6" fmla="*/ 1962845 h 3925690"/>
              <a:gd name="connsiteX0" fmla="*/ 0 w 4019155"/>
              <a:gd name="connsiteY0" fmla="*/ 1962845 h 3925690"/>
              <a:gd name="connsiteX1" fmla="*/ 1857251 w 4019155"/>
              <a:gd name="connsiteY1" fmla="*/ 150709 h 3925690"/>
              <a:gd name="connsiteX2" fmla="*/ 2009578 w 4019155"/>
              <a:gd name="connsiteY2" fmla="*/ 0 h 3925690"/>
              <a:gd name="connsiteX3" fmla="*/ 2157288 w 4019155"/>
              <a:gd name="connsiteY3" fmla="*/ 136422 h 3925690"/>
              <a:gd name="connsiteX4" fmla="*/ 4019155 w 4019155"/>
              <a:gd name="connsiteY4" fmla="*/ 1962845 h 3925690"/>
              <a:gd name="connsiteX5" fmla="*/ 2009578 w 4019155"/>
              <a:gd name="connsiteY5" fmla="*/ 3925690 h 3925690"/>
              <a:gd name="connsiteX6" fmla="*/ 0 w 4019155"/>
              <a:gd name="connsiteY6" fmla="*/ 1962845 h 3925690"/>
              <a:gd name="connsiteX0" fmla="*/ 0 w 4019155"/>
              <a:gd name="connsiteY0" fmla="*/ 1826423 h 3789268"/>
              <a:gd name="connsiteX1" fmla="*/ 1857251 w 4019155"/>
              <a:gd name="connsiteY1" fmla="*/ 14287 h 3789268"/>
              <a:gd name="connsiteX2" fmla="*/ 2157288 w 4019155"/>
              <a:gd name="connsiteY2" fmla="*/ 0 h 3789268"/>
              <a:gd name="connsiteX3" fmla="*/ 4019155 w 4019155"/>
              <a:gd name="connsiteY3" fmla="*/ 1826423 h 3789268"/>
              <a:gd name="connsiteX4" fmla="*/ 2009578 w 4019155"/>
              <a:gd name="connsiteY4" fmla="*/ 3789268 h 3789268"/>
              <a:gd name="connsiteX5" fmla="*/ 0 w 4019155"/>
              <a:gd name="connsiteY5" fmla="*/ 1826423 h 3789268"/>
              <a:gd name="connsiteX0" fmla="*/ 0 w 4019155"/>
              <a:gd name="connsiteY0" fmla="*/ 2046795 h 4009640"/>
              <a:gd name="connsiteX1" fmla="*/ 1857251 w 4019155"/>
              <a:gd name="connsiteY1" fmla="*/ 234659 h 4009640"/>
              <a:gd name="connsiteX2" fmla="*/ 2157288 w 4019155"/>
              <a:gd name="connsiteY2" fmla="*/ 220372 h 4009640"/>
              <a:gd name="connsiteX3" fmla="*/ 4019155 w 4019155"/>
              <a:gd name="connsiteY3" fmla="*/ 2046795 h 4009640"/>
              <a:gd name="connsiteX4" fmla="*/ 2009578 w 4019155"/>
              <a:gd name="connsiteY4" fmla="*/ 4009640 h 4009640"/>
              <a:gd name="connsiteX5" fmla="*/ 0 w 4019155"/>
              <a:gd name="connsiteY5" fmla="*/ 2046795 h 4009640"/>
              <a:gd name="connsiteX0" fmla="*/ 0 w 4019155"/>
              <a:gd name="connsiteY0" fmla="*/ 1974694 h 3937539"/>
              <a:gd name="connsiteX1" fmla="*/ 1857251 w 4019155"/>
              <a:gd name="connsiteY1" fmla="*/ 162558 h 3937539"/>
              <a:gd name="connsiteX2" fmla="*/ 2157288 w 4019155"/>
              <a:gd name="connsiteY2" fmla="*/ 148271 h 3937539"/>
              <a:gd name="connsiteX3" fmla="*/ 4019155 w 4019155"/>
              <a:gd name="connsiteY3" fmla="*/ 1974694 h 3937539"/>
              <a:gd name="connsiteX4" fmla="*/ 2009578 w 4019155"/>
              <a:gd name="connsiteY4" fmla="*/ 3937539 h 3937539"/>
              <a:gd name="connsiteX5" fmla="*/ 0 w 4019155"/>
              <a:gd name="connsiteY5" fmla="*/ 1974694 h 3937539"/>
              <a:gd name="connsiteX0" fmla="*/ 0 w 4019155"/>
              <a:gd name="connsiteY0" fmla="*/ 1869981 h 3832826"/>
              <a:gd name="connsiteX1" fmla="*/ 1857251 w 4019155"/>
              <a:gd name="connsiteY1" fmla="*/ 57845 h 3832826"/>
              <a:gd name="connsiteX2" fmla="*/ 2157288 w 4019155"/>
              <a:gd name="connsiteY2" fmla="*/ 43558 h 3832826"/>
              <a:gd name="connsiteX3" fmla="*/ 4019155 w 4019155"/>
              <a:gd name="connsiteY3" fmla="*/ 1869981 h 3832826"/>
              <a:gd name="connsiteX4" fmla="*/ 2009578 w 4019155"/>
              <a:gd name="connsiteY4" fmla="*/ 3832826 h 3832826"/>
              <a:gd name="connsiteX5" fmla="*/ 0 w 4019155"/>
              <a:gd name="connsiteY5" fmla="*/ 1869981 h 3832826"/>
              <a:gd name="connsiteX0" fmla="*/ 0 w 4019155"/>
              <a:gd name="connsiteY0" fmla="*/ 1836706 h 3799551"/>
              <a:gd name="connsiteX1" fmla="*/ 1771526 w 4019155"/>
              <a:gd name="connsiteY1" fmla="*/ 238882 h 3799551"/>
              <a:gd name="connsiteX2" fmla="*/ 2157288 w 4019155"/>
              <a:gd name="connsiteY2" fmla="*/ 10283 h 3799551"/>
              <a:gd name="connsiteX3" fmla="*/ 4019155 w 4019155"/>
              <a:gd name="connsiteY3" fmla="*/ 1836706 h 3799551"/>
              <a:gd name="connsiteX4" fmla="*/ 2009578 w 4019155"/>
              <a:gd name="connsiteY4" fmla="*/ 3799551 h 3799551"/>
              <a:gd name="connsiteX5" fmla="*/ 0 w 4019155"/>
              <a:gd name="connsiteY5" fmla="*/ 1836706 h 3799551"/>
              <a:gd name="connsiteX0" fmla="*/ 0 w 4019155"/>
              <a:gd name="connsiteY0" fmla="*/ 1834478 h 3797323"/>
              <a:gd name="connsiteX1" fmla="*/ 1557213 w 4019155"/>
              <a:gd name="connsiteY1" fmla="*/ 308092 h 3797323"/>
              <a:gd name="connsiteX2" fmla="*/ 2157288 w 4019155"/>
              <a:gd name="connsiteY2" fmla="*/ 8055 h 3797323"/>
              <a:gd name="connsiteX3" fmla="*/ 4019155 w 4019155"/>
              <a:gd name="connsiteY3" fmla="*/ 1834478 h 3797323"/>
              <a:gd name="connsiteX4" fmla="*/ 2009578 w 4019155"/>
              <a:gd name="connsiteY4" fmla="*/ 3797323 h 3797323"/>
              <a:gd name="connsiteX5" fmla="*/ 0 w 4019155"/>
              <a:gd name="connsiteY5" fmla="*/ 1834478 h 3797323"/>
              <a:gd name="connsiteX0" fmla="*/ 0 w 4019155"/>
              <a:gd name="connsiteY0" fmla="*/ 1558653 h 3521498"/>
              <a:gd name="connsiteX1" fmla="*/ 1557213 w 4019155"/>
              <a:gd name="connsiteY1" fmla="*/ 32267 h 3521498"/>
              <a:gd name="connsiteX2" fmla="*/ 2200150 w 4019155"/>
              <a:gd name="connsiteY2" fmla="*/ 89418 h 3521498"/>
              <a:gd name="connsiteX3" fmla="*/ 4019155 w 4019155"/>
              <a:gd name="connsiteY3" fmla="*/ 1558653 h 3521498"/>
              <a:gd name="connsiteX4" fmla="*/ 2009578 w 4019155"/>
              <a:gd name="connsiteY4" fmla="*/ 3521498 h 3521498"/>
              <a:gd name="connsiteX5" fmla="*/ 0 w 4019155"/>
              <a:gd name="connsiteY5" fmla="*/ 1558653 h 3521498"/>
              <a:gd name="connsiteX0" fmla="*/ 0 w 4019155"/>
              <a:gd name="connsiteY0" fmla="*/ 1601660 h 3564505"/>
              <a:gd name="connsiteX1" fmla="*/ 1557213 w 4019155"/>
              <a:gd name="connsiteY1" fmla="*/ 75274 h 3564505"/>
              <a:gd name="connsiteX2" fmla="*/ 2414463 w 4019155"/>
              <a:gd name="connsiteY2" fmla="*/ 32412 h 3564505"/>
              <a:gd name="connsiteX3" fmla="*/ 4019155 w 4019155"/>
              <a:gd name="connsiteY3" fmla="*/ 1601660 h 3564505"/>
              <a:gd name="connsiteX4" fmla="*/ 2009578 w 4019155"/>
              <a:gd name="connsiteY4" fmla="*/ 3564505 h 3564505"/>
              <a:gd name="connsiteX5" fmla="*/ 0 w 4019155"/>
              <a:gd name="connsiteY5" fmla="*/ 1601660 h 3564505"/>
              <a:gd name="connsiteX0" fmla="*/ 0 w 4019155"/>
              <a:gd name="connsiteY0" fmla="*/ 1690270 h 3653115"/>
              <a:gd name="connsiteX1" fmla="*/ 1557213 w 4019155"/>
              <a:gd name="connsiteY1" fmla="*/ 163884 h 3653115"/>
              <a:gd name="connsiteX2" fmla="*/ 2414463 w 4019155"/>
              <a:gd name="connsiteY2" fmla="*/ 121022 h 3653115"/>
              <a:gd name="connsiteX3" fmla="*/ 4019155 w 4019155"/>
              <a:gd name="connsiteY3" fmla="*/ 1690270 h 3653115"/>
              <a:gd name="connsiteX4" fmla="*/ 2009578 w 4019155"/>
              <a:gd name="connsiteY4" fmla="*/ 3653115 h 3653115"/>
              <a:gd name="connsiteX5" fmla="*/ 0 w 4019155"/>
              <a:gd name="connsiteY5" fmla="*/ 1690270 h 3653115"/>
              <a:gd name="connsiteX0" fmla="*/ 0 w 4019155"/>
              <a:gd name="connsiteY0" fmla="*/ 1690270 h 3653115"/>
              <a:gd name="connsiteX1" fmla="*/ 1571501 w 4019155"/>
              <a:gd name="connsiteY1" fmla="*/ 163884 h 3653115"/>
              <a:gd name="connsiteX2" fmla="*/ 2414463 w 4019155"/>
              <a:gd name="connsiteY2" fmla="*/ 121022 h 3653115"/>
              <a:gd name="connsiteX3" fmla="*/ 4019155 w 4019155"/>
              <a:gd name="connsiteY3" fmla="*/ 1690270 h 3653115"/>
              <a:gd name="connsiteX4" fmla="*/ 2009578 w 4019155"/>
              <a:gd name="connsiteY4" fmla="*/ 3653115 h 3653115"/>
              <a:gd name="connsiteX5" fmla="*/ 0 w 4019155"/>
              <a:gd name="connsiteY5" fmla="*/ 1690270 h 3653115"/>
              <a:gd name="connsiteX0" fmla="*/ 0 w 4019155"/>
              <a:gd name="connsiteY0" fmla="*/ 1690270 h 3653115"/>
              <a:gd name="connsiteX1" fmla="*/ 1557213 w 4019155"/>
              <a:gd name="connsiteY1" fmla="*/ 163884 h 3653115"/>
              <a:gd name="connsiteX2" fmla="*/ 2414463 w 4019155"/>
              <a:gd name="connsiteY2" fmla="*/ 121022 h 3653115"/>
              <a:gd name="connsiteX3" fmla="*/ 4019155 w 4019155"/>
              <a:gd name="connsiteY3" fmla="*/ 1690270 h 3653115"/>
              <a:gd name="connsiteX4" fmla="*/ 2009578 w 4019155"/>
              <a:gd name="connsiteY4" fmla="*/ 3653115 h 3653115"/>
              <a:gd name="connsiteX5" fmla="*/ 0 w 4019155"/>
              <a:gd name="connsiteY5" fmla="*/ 1690270 h 3653115"/>
              <a:gd name="connsiteX0" fmla="*/ 0 w 4019155"/>
              <a:gd name="connsiteY0" fmla="*/ 1716815 h 3679660"/>
              <a:gd name="connsiteX1" fmla="*/ 1557213 w 4019155"/>
              <a:gd name="connsiteY1" fmla="*/ 190429 h 3679660"/>
              <a:gd name="connsiteX2" fmla="*/ 2414463 w 4019155"/>
              <a:gd name="connsiteY2" fmla="*/ 147567 h 3679660"/>
              <a:gd name="connsiteX3" fmla="*/ 4019155 w 4019155"/>
              <a:gd name="connsiteY3" fmla="*/ 1716815 h 3679660"/>
              <a:gd name="connsiteX4" fmla="*/ 2009578 w 4019155"/>
              <a:gd name="connsiteY4" fmla="*/ 3679660 h 3679660"/>
              <a:gd name="connsiteX5" fmla="*/ 0 w 4019155"/>
              <a:gd name="connsiteY5" fmla="*/ 1716815 h 3679660"/>
              <a:gd name="connsiteX0" fmla="*/ 0 w 4019155"/>
              <a:gd name="connsiteY0" fmla="*/ 1716815 h 3679660"/>
              <a:gd name="connsiteX1" fmla="*/ 342776 w 4019155"/>
              <a:gd name="connsiteY1" fmla="*/ 1390578 h 3679660"/>
              <a:gd name="connsiteX2" fmla="*/ 1557213 w 4019155"/>
              <a:gd name="connsiteY2" fmla="*/ 190429 h 3679660"/>
              <a:gd name="connsiteX3" fmla="*/ 2414463 w 4019155"/>
              <a:gd name="connsiteY3" fmla="*/ 147567 h 3679660"/>
              <a:gd name="connsiteX4" fmla="*/ 4019155 w 4019155"/>
              <a:gd name="connsiteY4" fmla="*/ 1716815 h 3679660"/>
              <a:gd name="connsiteX5" fmla="*/ 2009578 w 4019155"/>
              <a:gd name="connsiteY5" fmla="*/ 3679660 h 3679660"/>
              <a:gd name="connsiteX6" fmla="*/ 0 w 4019155"/>
              <a:gd name="connsiteY6" fmla="*/ 1716815 h 3679660"/>
              <a:gd name="connsiteX0" fmla="*/ 0 w 4019155"/>
              <a:gd name="connsiteY0" fmla="*/ 1716815 h 3679660"/>
              <a:gd name="connsiteX1" fmla="*/ 342776 w 4019155"/>
              <a:gd name="connsiteY1" fmla="*/ 1390578 h 3679660"/>
              <a:gd name="connsiteX2" fmla="*/ 1557213 w 4019155"/>
              <a:gd name="connsiteY2" fmla="*/ 190429 h 3679660"/>
              <a:gd name="connsiteX3" fmla="*/ 2414463 w 4019155"/>
              <a:gd name="connsiteY3" fmla="*/ 147567 h 3679660"/>
              <a:gd name="connsiteX4" fmla="*/ 4019155 w 4019155"/>
              <a:gd name="connsiteY4" fmla="*/ 1716815 h 3679660"/>
              <a:gd name="connsiteX5" fmla="*/ 2009578 w 4019155"/>
              <a:gd name="connsiteY5" fmla="*/ 3679660 h 3679660"/>
              <a:gd name="connsiteX6" fmla="*/ 328488 w 4019155"/>
              <a:gd name="connsiteY6" fmla="*/ 2033516 h 3679660"/>
              <a:gd name="connsiteX7" fmla="*/ 0 w 4019155"/>
              <a:gd name="connsiteY7" fmla="*/ 1716815 h 3679660"/>
              <a:gd name="connsiteX0" fmla="*/ 0 w 3690667"/>
              <a:gd name="connsiteY0" fmla="*/ 2033516 h 3679660"/>
              <a:gd name="connsiteX1" fmla="*/ 14288 w 3690667"/>
              <a:gd name="connsiteY1" fmla="*/ 1390578 h 3679660"/>
              <a:gd name="connsiteX2" fmla="*/ 1228725 w 3690667"/>
              <a:gd name="connsiteY2" fmla="*/ 190429 h 3679660"/>
              <a:gd name="connsiteX3" fmla="*/ 2085975 w 3690667"/>
              <a:gd name="connsiteY3" fmla="*/ 147567 h 3679660"/>
              <a:gd name="connsiteX4" fmla="*/ 3690667 w 3690667"/>
              <a:gd name="connsiteY4" fmla="*/ 1716815 h 3679660"/>
              <a:gd name="connsiteX5" fmla="*/ 1681090 w 3690667"/>
              <a:gd name="connsiteY5" fmla="*/ 3679660 h 3679660"/>
              <a:gd name="connsiteX6" fmla="*/ 0 w 3690667"/>
              <a:gd name="connsiteY6" fmla="*/ 2033516 h 3679660"/>
              <a:gd name="connsiteX0" fmla="*/ 175796 w 3866463"/>
              <a:gd name="connsiteY0" fmla="*/ 2033516 h 3679660"/>
              <a:gd name="connsiteX1" fmla="*/ 190084 w 3866463"/>
              <a:gd name="connsiteY1" fmla="*/ 1390578 h 3679660"/>
              <a:gd name="connsiteX2" fmla="*/ 1404521 w 3866463"/>
              <a:gd name="connsiteY2" fmla="*/ 190429 h 3679660"/>
              <a:gd name="connsiteX3" fmla="*/ 2261771 w 3866463"/>
              <a:gd name="connsiteY3" fmla="*/ 147567 h 3679660"/>
              <a:gd name="connsiteX4" fmla="*/ 3866463 w 3866463"/>
              <a:gd name="connsiteY4" fmla="*/ 1716815 h 3679660"/>
              <a:gd name="connsiteX5" fmla="*/ 1856886 w 3866463"/>
              <a:gd name="connsiteY5" fmla="*/ 3679660 h 3679660"/>
              <a:gd name="connsiteX6" fmla="*/ 175796 w 3866463"/>
              <a:gd name="connsiteY6" fmla="*/ 2033516 h 3679660"/>
              <a:gd name="connsiteX0" fmla="*/ 114941 w 3805608"/>
              <a:gd name="connsiteY0" fmla="*/ 2033516 h 3679660"/>
              <a:gd name="connsiteX1" fmla="*/ 329254 w 3805608"/>
              <a:gd name="connsiteY1" fmla="*/ 1433441 h 3679660"/>
              <a:gd name="connsiteX2" fmla="*/ 1343666 w 3805608"/>
              <a:gd name="connsiteY2" fmla="*/ 190429 h 3679660"/>
              <a:gd name="connsiteX3" fmla="*/ 2200916 w 3805608"/>
              <a:gd name="connsiteY3" fmla="*/ 147567 h 3679660"/>
              <a:gd name="connsiteX4" fmla="*/ 3805608 w 3805608"/>
              <a:gd name="connsiteY4" fmla="*/ 1716815 h 3679660"/>
              <a:gd name="connsiteX5" fmla="*/ 1796031 w 3805608"/>
              <a:gd name="connsiteY5" fmla="*/ 3679660 h 3679660"/>
              <a:gd name="connsiteX6" fmla="*/ 114941 w 3805608"/>
              <a:gd name="connsiteY6" fmla="*/ 2033516 h 3679660"/>
              <a:gd name="connsiteX0" fmla="*/ 140075 w 3830742"/>
              <a:gd name="connsiteY0" fmla="*/ 2033516 h 3679660"/>
              <a:gd name="connsiteX1" fmla="*/ 254375 w 3830742"/>
              <a:gd name="connsiteY1" fmla="*/ 1290566 h 3679660"/>
              <a:gd name="connsiteX2" fmla="*/ 1368800 w 3830742"/>
              <a:gd name="connsiteY2" fmla="*/ 190429 h 3679660"/>
              <a:gd name="connsiteX3" fmla="*/ 2226050 w 3830742"/>
              <a:gd name="connsiteY3" fmla="*/ 147567 h 3679660"/>
              <a:gd name="connsiteX4" fmla="*/ 3830742 w 3830742"/>
              <a:gd name="connsiteY4" fmla="*/ 1716815 h 3679660"/>
              <a:gd name="connsiteX5" fmla="*/ 1821165 w 3830742"/>
              <a:gd name="connsiteY5" fmla="*/ 3679660 h 3679660"/>
              <a:gd name="connsiteX6" fmla="*/ 140075 w 3830742"/>
              <a:gd name="connsiteY6" fmla="*/ 2033516 h 3679660"/>
              <a:gd name="connsiteX0" fmla="*/ 234117 w 3710471"/>
              <a:gd name="connsiteY0" fmla="*/ 2190679 h 3679660"/>
              <a:gd name="connsiteX1" fmla="*/ 134104 w 3710471"/>
              <a:gd name="connsiteY1" fmla="*/ 1290566 h 3679660"/>
              <a:gd name="connsiteX2" fmla="*/ 1248529 w 3710471"/>
              <a:gd name="connsiteY2" fmla="*/ 190429 h 3679660"/>
              <a:gd name="connsiteX3" fmla="*/ 2105779 w 3710471"/>
              <a:gd name="connsiteY3" fmla="*/ 147567 h 3679660"/>
              <a:gd name="connsiteX4" fmla="*/ 3710471 w 3710471"/>
              <a:gd name="connsiteY4" fmla="*/ 1716815 h 3679660"/>
              <a:gd name="connsiteX5" fmla="*/ 1700894 w 3710471"/>
              <a:gd name="connsiteY5" fmla="*/ 3679660 h 3679660"/>
              <a:gd name="connsiteX6" fmla="*/ 234117 w 3710471"/>
              <a:gd name="connsiteY6" fmla="*/ 2190679 h 3679660"/>
              <a:gd name="connsiteX0" fmla="*/ 202433 w 3735937"/>
              <a:gd name="connsiteY0" fmla="*/ 2162104 h 3679660"/>
              <a:gd name="connsiteX1" fmla="*/ 159570 w 3735937"/>
              <a:gd name="connsiteY1" fmla="*/ 1290566 h 3679660"/>
              <a:gd name="connsiteX2" fmla="*/ 1273995 w 3735937"/>
              <a:gd name="connsiteY2" fmla="*/ 190429 h 3679660"/>
              <a:gd name="connsiteX3" fmla="*/ 2131245 w 3735937"/>
              <a:gd name="connsiteY3" fmla="*/ 147567 h 3679660"/>
              <a:gd name="connsiteX4" fmla="*/ 3735937 w 3735937"/>
              <a:gd name="connsiteY4" fmla="*/ 1716815 h 3679660"/>
              <a:gd name="connsiteX5" fmla="*/ 1726360 w 3735937"/>
              <a:gd name="connsiteY5" fmla="*/ 3679660 h 3679660"/>
              <a:gd name="connsiteX6" fmla="*/ 202433 w 3735937"/>
              <a:gd name="connsiteY6" fmla="*/ 2162104 h 3679660"/>
              <a:gd name="connsiteX0" fmla="*/ 195306 w 3743098"/>
              <a:gd name="connsiteY0" fmla="*/ 2176391 h 3679660"/>
              <a:gd name="connsiteX1" fmla="*/ 166731 w 3743098"/>
              <a:gd name="connsiteY1" fmla="*/ 1290566 h 3679660"/>
              <a:gd name="connsiteX2" fmla="*/ 1281156 w 3743098"/>
              <a:gd name="connsiteY2" fmla="*/ 190429 h 3679660"/>
              <a:gd name="connsiteX3" fmla="*/ 2138406 w 3743098"/>
              <a:gd name="connsiteY3" fmla="*/ 147567 h 3679660"/>
              <a:gd name="connsiteX4" fmla="*/ 3743098 w 3743098"/>
              <a:gd name="connsiteY4" fmla="*/ 1716815 h 3679660"/>
              <a:gd name="connsiteX5" fmla="*/ 1733521 w 3743098"/>
              <a:gd name="connsiteY5" fmla="*/ 3679660 h 3679660"/>
              <a:gd name="connsiteX6" fmla="*/ 195306 w 3743098"/>
              <a:gd name="connsiteY6" fmla="*/ 2176391 h 3679660"/>
              <a:gd name="connsiteX0" fmla="*/ 195306 w 3743098"/>
              <a:gd name="connsiteY0" fmla="*/ 2176391 h 3679660"/>
              <a:gd name="connsiteX1" fmla="*/ 166731 w 3743098"/>
              <a:gd name="connsiteY1" fmla="*/ 1290566 h 3679660"/>
              <a:gd name="connsiteX2" fmla="*/ 1281156 w 3743098"/>
              <a:gd name="connsiteY2" fmla="*/ 190429 h 3679660"/>
              <a:gd name="connsiteX3" fmla="*/ 2138406 w 3743098"/>
              <a:gd name="connsiteY3" fmla="*/ 147567 h 3679660"/>
              <a:gd name="connsiteX4" fmla="*/ 3743098 w 3743098"/>
              <a:gd name="connsiteY4" fmla="*/ 1716815 h 3679660"/>
              <a:gd name="connsiteX5" fmla="*/ 1733521 w 3743098"/>
              <a:gd name="connsiteY5" fmla="*/ 3679660 h 3679660"/>
              <a:gd name="connsiteX6" fmla="*/ 195306 w 3743098"/>
              <a:gd name="connsiteY6" fmla="*/ 2176391 h 3679660"/>
              <a:gd name="connsiteX0" fmla="*/ 216984 w 3764776"/>
              <a:gd name="connsiteY0" fmla="*/ 2176391 h 3679660"/>
              <a:gd name="connsiteX1" fmla="*/ 188409 w 3764776"/>
              <a:gd name="connsiteY1" fmla="*/ 1290566 h 3679660"/>
              <a:gd name="connsiteX2" fmla="*/ 1302834 w 3764776"/>
              <a:gd name="connsiteY2" fmla="*/ 190429 h 3679660"/>
              <a:gd name="connsiteX3" fmla="*/ 2160084 w 3764776"/>
              <a:gd name="connsiteY3" fmla="*/ 147567 h 3679660"/>
              <a:gd name="connsiteX4" fmla="*/ 3764776 w 3764776"/>
              <a:gd name="connsiteY4" fmla="*/ 1716815 h 3679660"/>
              <a:gd name="connsiteX5" fmla="*/ 1755199 w 3764776"/>
              <a:gd name="connsiteY5" fmla="*/ 3679660 h 3679660"/>
              <a:gd name="connsiteX6" fmla="*/ 216984 w 3764776"/>
              <a:gd name="connsiteY6" fmla="*/ 2176391 h 3679660"/>
              <a:gd name="connsiteX0" fmla="*/ 216984 w 3764776"/>
              <a:gd name="connsiteY0" fmla="*/ 2176391 h 3679660"/>
              <a:gd name="connsiteX1" fmla="*/ 188409 w 3764776"/>
              <a:gd name="connsiteY1" fmla="*/ 1290566 h 3679660"/>
              <a:gd name="connsiteX2" fmla="*/ 1302834 w 3764776"/>
              <a:gd name="connsiteY2" fmla="*/ 190429 h 3679660"/>
              <a:gd name="connsiteX3" fmla="*/ 2160084 w 3764776"/>
              <a:gd name="connsiteY3" fmla="*/ 147567 h 3679660"/>
              <a:gd name="connsiteX4" fmla="*/ 3560258 w 3764776"/>
              <a:gd name="connsiteY4" fmla="*/ 1504878 h 3679660"/>
              <a:gd name="connsiteX5" fmla="*/ 3764776 w 3764776"/>
              <a:gd name="connsiteY5" fmla="*/ 1716815 h 3679660"/>
              <a:gd name="connsiteX6" fmla="*/ 1755199 w 3764776"/>
              <a:gd name="connsiteY6" fmla="*/ 3679660 h 3679660"/>
              <a:gd name="connsiteX7" fmla="*/ 216984 w 3764776"/>
              <a:gd name="connsiteY7" fmla="*/ 2176391 h 3679660"/>
              <a:gd name="connsiteX0" fmla="*/ 216984 w 3764776"/>
              <a:gd name="connsiteY0" fmla="*/ 2176391 h 3679660"/>
              <a:gd name="connsiteX1" fmla="*/ 188409 w 3764776"/>
              <a:gd name="connsiteY1" fmla="*/ 1290566 h 3679660"/>
              <a:gd name="connsiteX2" fmla="*/ 1302834 w 3764776"/>
              <a:gd name="connsiteY2" fmla="*/ 190429 h 3679660"/>
              <a:gd name="connsiteX3" fmla="*/ 2160084 w 3764776"/>
              <a:gd name="connsiteY3" fmla="*/ 147567 h 3679660"/>
              <a:gd name="connsiteX4" fmla="*/ 3560258 w 3764776"/>
              <a:gd name="connsiteY4" fmla="*/ 1504878 h 3679660"/>
              <a:gd name="connsiteX5" fmla="*/ 3764776 w 3764776"/>
              <a:gd name="connsiteY5" fmla="*/ 1716815 h 3679660"/>
              <a:gd name="connsiteX6" fmla="*/ 3517396 w 3764776"/>
              <a:gd name="connsiteY6" fmla="*/ 1947791 h 3679660"/>
              <a:gd name="connsiteX7" fmla="*/ 1755199 w 3764776"/>
              <a:gd name="connsiteY7" fmla="*/ 3679660 h 3679660"/>
              <a:gd name="connsiteX8" fmla="*/ 216984 w 3764776"/>
              <a:gd name="connsiteY8" fmla="*/ 2176391 h 3679660"/>
              <a:gd name="connsiteX0" fmla="*/ 216984 w 3764776"/>
              <a:gd name="connsiteY0" fmla="*/ 2176391 h 3679660"/>
              <a:gd name="connsiteX1" fmla="*/ 188409 w 3764776"/>
              <a:gd name="connsiteY1" fmla="*/ 1290566 h 3679660"/>
              <a:gd name="connsiteX2" fmla="*/ 1302834 w 3764776"/>
              <a:gd name="connsiteY2" fmla="*/ 190429 h 3679660"/>
              <a:gd name="connsiteX3" fmla="*/ 2160084 w 3764776"/>
              <a:gd name="connsiteY3" fmla="*/ 147567 h 3679660"/>
              <a:gd name="connsiteX4" fmla="*/ 3560258 w 3764776"/>
              <a:gd name="connsiteY4" fmla="*/ 1504878 h 3679660"/>
              <a:gd name="connsiteX5" fmla="*/ 3764776 w 3764776"/>
              <a:gd name="connsiteY5" fmla="*/ 1716815 h 3679660"/>
              <a:gd name="connsiteX6" fmla="*/ 3517396 w 3764776"/>
              <a:gd name="connsiteY6" fmla="*/ 1947791 h 3679660"/>
              <a:gd name="connsiteX7" fmla="*/ 1960058 w 3764776"/>
              <a:gd name="connsiteY7" fmla="*/ 3462266 h 3679660"/>
              <a:gd name="connsiteX8" fmla="*/ 1755199 w 3764776"/>
              <a:gd name="connsiteY8" fmla="*/ 3679660 h 3679660"/>
              <a:gd name="connsiteX9" fmla="*/ 216984 w 3764776"/>
              <a:gd name="connsiteY9" fmla="*/ 2176391 h 3679660"/>
              <a:gd name="connsiteX0" fmla="*/ 216984 w 3764776"/>
              <a:gd name="connsiteY0" fmla="*/ 2176391 h 3679660"/>
              <a:gd name="connsiteX1" fmla="*/ 188409 w 3764776"/>
              <a:gd name="connsiteY1" fmla="*/ 1290566 h 3679660"/>
              <a:gd name="connsiteX2" fmla="*/ 1302834 w 3764776"/>
              <a:gd name="connsiteY2" fmla="*/ 190429 h 3679660"/>
              <a:gd name="connsiteX3" fmla="*/ 2160084 w 3764776"/>
              <a:gd name="connsiteY3" fmla="*/ 147567 h 3679660"/>
              <a:gd name="connsiteX4" fmla="*/ 3560258 w 3764776"/>
              <a:gd name="connsiteY4" fmla="*/ 1504878 h 3679660"/>
              <a:gd name="connsiteX5" fmla="*/ 3764776 w 3764776"/>
              <a:gd name="connsiteY5" fmla="*/ 1716815 h 3679660"/>
              <a:gd name="connsiteX6" fmla="*/ 3517396 w 3764776"/>
              <a:gd name="connsiteY6" fmla="*/ 1947791 h 3679660"/>
              <a:gd name="connsiteX7" fmla="*/ 1960058 w 3764776"/>
              <a:gd name="connsiteY7" fmla="*/ 3462266 h 3679660"/>
              <a:gd name="connsiteX8" fmla="*/ 1755199 w 3764776"/>
              <a:gd name="connsiteY8" fmla="*/ 3679660 h 3679660"/>
              <a:gd name="connsiteX9" fmla="*/ 1517146 w 3764776"/>
              <a:gd name="connsiteY9" fmla="*/ 3462266 h 3679660"/>
              <a:gd name="connsiteX10" fmla="*/ 216984 w 3764776"/>
              <a:gd name="connsiteY10" fmla="*/ 2176391 h 3679660"/>
              <a:gd name="connsiteX0" fmla="*/ 216984 w 3764776"/>
              <a:gd name="connsiteY0" fmla="*/ 2176391 h 3462266"/>
              <a:gd name="connsiteX1" fmla="*/ 188409 w 3764776"/>
              <a:gd name="connsiteY1" fmla="*/ 1290566 h 3462266"/>
              <a:gd name="connsiteX2" fmla="*/ 1302834 w 3764776"/>
              <a:gd name="connsiteY2" fmla="*/ 190429 h 3462266"/>
              <a:gd name="connsiteX3" fmla="*/ 2160084 w 3764776"/>
              <a:gd name="connsiteY3" fmla="*/ 147567 h 3462266"/>
              <a:gd name="connsiteX4" fmla="*/ 3560258 w 3764776"/>
              <a:gd name="connsiteY4" fmla="*/ 1504878 h 3462266"/>
              <a:gd name="connsiteX5" fmla="*/ 3764776 w 3764776"/>
              <a:gd name="connsiteY5" fmla="*/ 1716815 h 3462266"/>
              <a:gd name="connsiteX6" fmla="*/ 3517396 w 3764776"/>
              <a:gd name="connsiteY6" fmla="*/ 1947791 h 3462266"/>
              <a:gd name="connsiteX7" fmla="*/ 1960058 w 3764776"/>
              <a:gd name="connsiteY7" fmla="*/ 3462266 h 3462266"/>
              <a:gd name="connsiteX8" fmla="*/ 1517146 w 3764776"/>
              <a:gd name="connsiteY8" fmla="*/ 3462266 h 3462266"/>
              <a:gd name="connsiteX9" fmla="*/ 216984 w 3764776"/>
              <a:gd name="connsiteY9" fmla="*/ 2176391 h 3462266"/>
              <a:gd name="connsiteX0" fmla="*/ 216984 w 3560258"/>
              <a:gd name="connsiteY0" fmla="*/ 2176391 h 3462266"/>
              <a:gd name="connsiteX1" fmla="*/ 188409 w 3560258"/>
              <a:gd name="connsiteY1" fmla="*/ 1290566 h 3462266"/>
              <a:gd name="connsiteX2" fmla="*/ 1302834 w 3560258"/>
              <a:gd name="connsiteY2" fmla="*/ 190429 h 3462266"/>
              <a:gd name="connsiteX3" fmla="*/ 2160084 w 3560258"/>
              <a:gd name="connsiteY3" fmla="*/ 147567 h 3462266"/>
              <a:gd name="connsiteX4" fmla="*/ 3560258 w 3560258"/>
              <a:gd name="connsiteY4" fmla="*/ 1504878 h 3462266"/>
              <a:gd name="connsiteX5" fmla="*/ 3517396 w 3560258"/>
              <a:gd name="connsiteY5" fmla="*/ 1947791 h 3462266"/>
              <a:gd name="connsiteX6" fmla="*/ 1960058 w 3560258"/>
              <a:gd name="connsiteY6" fmla="*/ 3462266 h 3462266"/>
              <a:gd name="connsiteX7" fmla="*/ 1517146 w 3560258"/>
              <a:gd name="connsiteY7" fmla="*/ 3462266 h 3462266"/>
              <a:gd name="connsiteX8" fmla="*/ 216984 w 3560258"/>
              <a:gd name="connsiteY8" fmla="*/ 2176391 h 3462266"/>
              <a:gd name="connsiteX0" fmla="*/ 216984 w 3517396"/>
              <a:gd name="connsiteY0" fmla="*/ 2176391 h 3462266"/>
              <a:gd name="connsiteX1" fmla="*/ 188409 w 3517396"/>
              <a:gd name="connsiteY1" fmla="*/ 1290566 h 3462266"/>
              <a:gd name="connsiteX2" fmla="*/ 1302834 w 3517396"/>
              <a:gd name="connsiteY2" fmla="*/ 190429 h 3462266"/>
              <a:gd name="connsiteX3" fmla="*/ 2160084 w 3517396"/>
              <a:gd name="connsiteY3" fmla="*/ 147567 h 3462266"/>
              <a:gd name="connsiteX4" fmla="*/ 3417383 w 3517396"/>
              <a:gd name="connsiteY4" fmla="*/ 1433441 h 3462266"/>
              <a:gd name="connsiteX5" fmla="*/ 3517396 w 3517396"/>
              <a:gd name="connsiteY5" fmla="*/ 1947791 h 3462266"/>
              <a:gd name="connsiteX6" fmla="*/ 1960058 w 3517396"/>
              <a:gd name="connsiteY6" fmla="*/ 3462266 h 3462266"/>
              <a:gd name="connsiteX7" fmla="*/ 1517146 w 3517396"/>
              <a:gd name="connsiteY7" fmla="*/ 3462266 h 3462266"/>
              <a:gd name="connsiteX8" fmla="*/ 216984 w 3517396"/>
              <a:gd name="connsiteY8" fmla="*/ 2176391 h 3462266"/>
              <a:gd name="connsiteX0" fmla="*/ 216984 w 3517396"/>
              <a:gd name="connsiteY0" fmla="*/ 2176391 h 3462266"/>
              <a:gd name="connsiteX1" fmla="*/ 188409 w 3517396"/>
              <a:gd name="connsiteY1" fmla="*/ 1290566 h 3462266"/>
              <a:gd name="connsiteX2" fmla="*/ 1302834 w 3517396"/>
              <a:gd name="connsiteY2" fmla="*/ 190429 h 3462266"/>
              <a:gd name="connsiteX3" fmla="*/ 2160084 w 3517396"/>
              <a:gd name="connsiteY3" fmla="*/ 147567 h 3462266"/>
              <a:gd name="connsiteX4" fmla="*/ 3345946 w 3517396"/>
              <a:gd name="connsiteY4" fmla="*/ 1319141 h 3462266"/>
              <a:gd name="connsiteX5" fmla="*/ 3517396 w 3517396"/>
              <a:gd name="connsiteY5" fmla="*/ 1947791 h 3462266"/>
              <a:gd name="connsiteX6" fmla="*/ 1960058 w 3517396"/>
              <a:gd name="connsiteY6" fmla="*/ 3462266 h 3462266"/>
              <a:gd name="connsiteX7" fmla="*/ 1517146 w 3517396"/>
              <a:gd name="connsiteY7" fmla="*/ 3462266 h 3462266"/>
              <a:gd name="connsiteX8" fmla="*/ 216984 w 3517396"/>
              <a:gd name="connsiteY8" fmla="*/ 2176391 h 3462266"/>
              <a:gd name="connsiteX0" fmla="*/ 216984 w 3517396"/>
              <a:gd name="connsiteY0" fmla="*/ 2176391 h 3462266"/>
              <a:gd name="connsiteX1" fmla="*/ 188409 w 3517396"/>
              <a:gd name="connsiteY1" fmla="*/ 1290566 h 3462266"/>
              <a:gd name="connsiteX2" fmla="*/ 1302834 w 3517396"/>
              <a:gd name="connsiteY2" fmla="*/ 190429 h 3462266"/>
              <a:gd name="connsiteX3" fmla="*/ 2160084 w 3517396"/>
              <a:gd name="connsiteY3" fmla="*/ 147567 h 3462266"/>
              <a:gd name="connsiteX4" fmla="*/ 3345946 w 3517396"/>
              <a:gd name="connsiteY4" fmla="*/ 1319141 h 3462266"/>
              <a:gd name="connsiteX5" fmla="*/ 3517396 w 3517396"/>
              <a:gd name="connsiteY5" fmla="*/ 1947791 h 3462266"/>
              <a:gd name="connsiteX6" fmla="*/ 1960058 w 3517396"/>
              <a:gd name="connsiteY6" fmla="*/ 3462266 h 3462266"/>
              <a:gd name="connsiteX7" fmla="*/ 1517146 w 3517396"/>
              <a:gd name="connsiteY7" fmla="*/ 3462266 h 3462266"/>
              <a:gd name="connsiteX8" fmla="*/ 216984 w 3517396"/>
              <a:gd name="connsiteY8" fmla="*/ 2176391 h 3462266"/>
              <a:gd name="connsiteX0" fmla="*/ 216984 w 3407407"/>
              <a:gd name="connsiteY0" fmla="*/ 2176391 h 3462266"/>
              <a:gd name="connsiteX1" fmla="*/ 188409 w 3407407"/>
              <a:gd name="connsiteY1" fmla="*/ 1290566 h 3462266"/>
              <a:gd name="connsiteX2" fmla="*/ 1302834 w 3407407"/>
              <a:gd name="connsiteY2" fmla="*/ 190429 h 3462266"/>
              <a:gd name="connsiteX3" fmla="*/ 2160084 w 3407407"/>
              <a:gd name="connsiteY3" fmla="*/ 147567 h 3462266"/>
              <a:gd name="connsiteX4" fmla="*/ 3345946 w 3407407"/>
              <a:gd name="connsiteY4" fmla="*/ 1319141 h 3462266"/>
              <a:gd name="connsiteX5" fmla="*/ 3245933 w 3407407"/>
              <a:gd name="connsiteY5" fmla="*/ 2119241 h 3462266"/>
              <a:gd name="connsiteX6" fmla="*/ 1960058 w 3407407"/>
              <a:gd name="connsiteY6" fmla="*/ 3462266 h 3462266"/>
              <a:gd name="connsiteX7" fmla="*/ 1517146 w 3407407"/>
              <a:gd name="connsiteY7" fmla="*/ 3462266 h 3462266"/>
              <a:gd name="connsiteX8" fmla="*/ 216984 w 3407407"/>
              <a:gd name="connsiteY8" fmla="*/ 2176391 h 3462266"/>
              <a:gd name="connsiteX0" fmla="*/ 216984 w 3418048"/>
              <a:gd name="connsiteY0" fmla="*/ 2176391 h 3462266"/>
              <a:gd name="connsiteX1" fmla="*/ 188409 w 3418048"/>
              <a:gd name="connsiteY1" fmla="*/ 1290566 h 3462266"/>
              <a:gd name="connsiteX2" fmla="*/ 1302834 w 3418048"/>
              <a:gd name="connsiteY2" fmla="*/ 190429 h 3462266"/>
              <a:gd name="connsiteX3" fmla="*/ 2160084 w 3418048"/>
              <a:gd name="connsiteY3" fmla="*/ 147567 h 3462266"/>
              <a:gd name="connsiteX4" fmla="*/ 3345946 w 3418048"/>
              <a:gd name="connsiteY4" fmla="*/ 1319141 h 3462266"/>
              <a:gd name="connsiteX5" fmla="*/ 3317371 w 3418048"/>
              <a:gd name="connsiteY5" fmla="*/ 2133529 h 3462266"/>
              <a:gd name="connsiteX6" fmla="*/ 1960058 w 3418048"/>
              <a:gd name="connsiteY6" fmla="*/ 3462266 h 3462266"/>
              <a:gd name="connsiteX7" fmla="*/ 1517146 w 3418048"/>
              <a:gd name="connsiteY7" fmla="*/ 3462266 h 3462266"/>
              <a:gd name="connsiteX8" fmla="*/ 216984 w 3418048"/>
              <a:gd name="connsiteY8" fmla="*/ 2176391 h 3462266"/>
              <a:gd name="connsiteX0" fmla="*/ 216984 w 3482440"/>
              <a:gd name="connsiteY0" fmla="*/ 2176391 h 3462266"/>
              <a:gd name="connsiteX1" fmla="*/ 188409 w 3482440"/>
              <a:gd name="connsiteY1" fmla="*/ 1290566 h 3462266"/>
              <a:gd name="connsiteX2" fmla="*/ 1302834 w 3482440"/>
              <a:gd name="connsiteY2" fmla="*/ 190429 h 3462266"/>
              <a:gd name="connsiteX3" fmla="*/ 2160084 w 3482440"/>
              <a:gd name="connsiteY3" fmla="*/ 147567 h 3462266"/>
              <a:gd name="connsiteX4" fmla="*/ 3345946 w 3482440"/>
              <a:gd name="connsiteY4" fmla="*/ 1319141 h 3462266"/>
              <a:gd name="connsiteX5" fmla="*/ 3317371 w 3482440"/>
              <a:gd name="connsiteY5" fmla="*/ 2133529 h 3462266"/>
              <a:gd name="connsiteX6" fmla="*/ 1960058 w 3482440"/>
              <a:gd name="connsiteY6" fmla="*/ 3462266 h 3462266"/>
              <a:gd name="connsiteX7" fmla="*/ 1517146 w 3482440"/>
              <a:gd name="connsiteY7" fmla="*/ 3462266 h 3462266"/>
              <a:gd name="connsiteX8" fmla="*/ 216984 w 3482440"/>
              <a:gd name="connsiteY8" fmla="*/ 2176391 h 3462266"/>
              <a:gd name="connsiteX0" fmla="*/ 216984 w 3482440"/>
              <a:gd name="connsiteY0" fmla="*/ 2176391 h 3462266"/>
              <a:gd name="connsiteX1" fmla="*/ 188409 w 3482440"/>
              <a:gd name="connsiteY1" fmla="*/ 1290566 h 3462266"/>
              <a:gd name="connsiteX2" fmla="*/ 1302834 w 3482440"/>
              <a:gd name="connsiteY2" fmla="*/ 190429 h 3462266"/>
              <a:gd name="connsiteX3" fmla="*/ 2160084 w 3482440"/>
              <a:gd name="connsiteY3" fmla="*/ 147567 h 3462266"/>
              <a:gd name="connsiteX4" fmla="*/ 3345946 w 3482440"/>
              <a:gd name="connsiteY4" fmla="*/ 1319141 h 3462266"/>
              <a:gd name="connsiteX5" fmla="*/ 3317371 w 3482440"/>
              <a:gd name="connsiteY5" fmla="*/ 2133529 h 3462266"/>
              <a:gd name="connsiteX6" fmla="*/ 2202946 w 3482440"/>
              <a:gd name="connsiteY6" fmla="*/ 3233666 h 3462266"/>
              <a:gd name="connsiteX7" fmla="*/ 1517146 w 3482440"/>
              <a:gd name="connsiteY7" fmla="*/ 3462266 h 3462266"/>
              <a:gd name="connsiteX8" fmla="*/ 216984 w 3482440"/>
              <a:gd name="connsiteY8" fmla="*/ 2176391 h 3462266"/>
              <a:gd name="connsiteX0" fmla="*/ 216984 w 3482440"/>
              <a:gd name="connsiteY0" fmla="*/ 2176391 h 3290816"/>
              <a:gd name="connsiteX1" fmla="*/ 188409 w 3482440"/>
              <a:gd name="connsiteY1" fmla="*/ 1290566 h 3290816"/>
              <a:gd name="connsiteX2" fmla="*/ 1302834 w 3482440"/>
              <a:gd name="connsiteY2" fmla="*/ 190429 h 3290816"/>
              <a:gd name="connsiteX3" fmla="*/ 2160084 w 3482440"/>
              <a:gd name="connsiteY3" fmla="*/ 147567 h 3290816"/>
              <a:gd name="connsiteX4" fmla="*/ 3345946 w 3482440"/>
              <a:gd name="connsiteY4" fmla="*/ 1319141 h 3290816"/>
              <a:gd name="connsiteX5" fmla="*/ 3317371 w 3482440"/>
              <a:gd name="connsiteY5" fmla="*/ 2133529 h 3290816"/>
              <a:gd name="connsiteX6" fmla="*/ 2202946 w 3482440"/>
              <a:gd name="connsiteY6" fmla="*/ 3233666 h 3290816"/>
              <a:gd name="connsiteX7" fmla="*/ 1502859 w 3482440"/>
              <a:gd name="connsiteY7" fmla="*/ 3290816 h 3290816"/>
              <a:gd name="connsiteX8" fmla="*/ 216984 w 3482440"/>
              <a:gd name="connsiteY8" fmla="*/ 2176391 h 3290816"/>
              <a:gd name="connsiteX0" fmla="*/ 216984 w 3482440"/>
              <a:gd name="connsiteY0" fmla="*/ 2176391 h 3290816"/>
              <a:gd name="connsiteX1" fmla="*/ 188409 w 3482440"/>
              <a:gd name="connsiteY1" fmla="*/ 1290566 h 3290816"/>
              <a:gd name="connsiteX2" fmla="*/ 1302834 w 3482440"/>
              <a:gd name="connsiteY2" fmla="*/ 190429 h 3290816"/>
              <a:gd name="connsiteX3" fmla="*/ 2160084 w 3482440"/>
              <a:gd name="connsiteY3" fmla="*/ 147567 h 3290816"/>
              <a:gd name="connsiteX4" fmla="*/ 3345946 w 3482440"/>
              <a:gd name="connsiteY4" fmla="*/ 1319141 h 3290816"/>
              <a:gd name="connsiteX5" fmla="*/ 3317371 w 3482440"/>
              <a:gd name="connsiteY5" fmla="*/ 2133529 h 3290816"/>
              <a:gd name="connsiteX6" fmla="*/ 2202946 w 3482440"/>
              <a:gd name="connsiteY6" fmla="*/ 3233666 h 3290816"/>
              <a:gd name="connsiteX7" fmla="*/ 1359984 w 3482440"/>
              <a:gd name="connsiteY7" fmla="*/ 3290816 h 3290816"/>
              <a:gd name="connsiteX8" fmla="*/ 216984 w 3482440"/>
              <a:gd name="connsiteY8" fmla="*/ 2176391 h 3290816"/>
              <a:gd name="connsiteX0" fmla="*/ 216984 w 3482440"/>
              <a:gd name="connsiteY0" fmla="*/ 2176391 h 3393385"/>
              <a:gd name="connsiteX1" fmla="*/ 188409 w 3482440"/>
              <a:gd name="connsiteY1" fmla="*/ 1290566 h 3393385"/>
              <a:gd name="connsiteX2" fmla="*/ 1302834 w 3482440"/>
              <a:gd name="connsiteY2" fmla="*/ 190429 h 3393385"/>
              <a:gd name="connsiteX3" fmla="*/ 2160084 w 3482440"/>
              <a:gd name="connsiteY3" fmla="*/ 147567 h 3393385"/>
              <a:gd name="connsiteX4" fmla="*/ 3345946 w 3482440"/>
              <a:gd name="connsiteY4" fmla="*/ 1319141 h 3393385"/>
              <a:gd name="connsiteX5" fmla="*/ 3317371 w 3482440"/>
              <a:gd name="connsiteY5" fmla="*/ 2133529 h 3393385"/>
              <a:gd name="connsiteX6" fmla="*/ 2202946 w 3482440"/>
              <a:gd name="connsiteY6" fmla="*/ 3233666 h 3393385"/>
              <a:gd name="connsiteX7" fmla="*/ 1359984 w 3482440"/>
              <a:gd name="connsiteY7" fmla="*/ 3290816 h 3393385"/>
              <a:gd name="connsiteX8" fmla="*/ 216984 w 3482440"/>
              <a:gd name="connsiteY8" fmla="*/ 2176391 h 3393385"/>
              <a:gd name="connsiteX0" fmla="*/ 216984 w 3482440"/>
              <a:gd name="connsiteY0" fmla="*/ 2176391 h 3438900"/>
              <a:gd name="connsiteX1" fmla="*/ 188409 w 3482440"/>
              <a:gd name="connsiteY1" fmla="*/ 1290566 h 3438900"/>
              <a:gd name="connsiteX2" fmla="*/ 1302834 w 3482440"/>
              <a:gd name="connsiteY2" fmla="*/ 190429 h 3438900"/>
              <a:gd name="connsiteX3" fmla="*/ 2160084 w 3482440"/>
              <a:gd name="connsiteY3" fmla="*/ 147567 h 3438900"/>
              <a:gd name="connsiteX4" fmla="*/ 3345946 w 3482440"/>
              <a:gd name="connsiteY4" fmla="*/ 1319141 h 3438900"/>
              <a:gd name="connsiteX5" fmla="*/ 3317371 w 3482440"/>
              <a:gd name="connsiteY5" fmla="*/ 2133529 h 3438900"/>
              <a:gd name="connsiteX6" fmla="*/ 2202946 w 3482440"/>
              <a:gd name="connsiteY6" fmla="*/ 3233666 h 3438900"/>
              <a:gd name="connsiteX7" fmla="*/ 1359984 w 3482440"/>
              <a:gd name="connsiteY7" fmla="*/ 3290816 h 3438900"/>
              <a:gd name="connsiteX8" fmla="*/ 216984 w 3482440"/>
              <a:gd name="connsiteY8" fmla="*/ 2176391 h 3438900"/>
              <a:gd name="connsiteX0" fmla="*/ 216984 w 3482440"/>
              <a:gd name="connsiteY0" fmla="*/ 2176391 h 3447784"/>
              <a:gd name="connsiteX1" fmla="*/ 188409 w 3482440"/>
              <a:gd name="connsiteY1" fmla="*/ 1290566 h 3447784"/>
              <a:gd name="connsiteX2" fmla="*/ 1302834 w 3482440"/>
              <a:gd name="connsiteY2" fmla="*/ 190429 h 3447784"/>
              <a:gd name="connsiteX3" fmla="*/ 2160084 w 3482440"/>
              <a:gd name="connsiteY3" fmla="*/ 147567 h 3447784"/>
              <a:gd name="connsiteX4" fmla="*/ 3345946 w 3482440"/>
              <a:gd name="connsiteY4" fmla="*/ 1319141 h 3447784"/>
              <a:gd name="connsiteX5" fmla="*/ 3317371 w 3482440"/>
              <a:gd name="connsiteY5" fmla="*/ 2133529 h 3447784"/>
              <a:gd name="connsiteX6" fmla="*/ 2202946 w 3482440"/>
              <a:gd name="connsiteY6" fmla="*/ 3233666 h 3447784"/>
              <a:gd name="connsiteX7" fmla="*/ 1359984 w 3482440"/>
              <a:gd name="connsiteY7" fmla="*/ 3290816 h 3447784"/>
              <a:gd name="connsiteX8" fmla="*/ 216984 w 3482440"/>
              <a:gd name="connsiteY8" fmla="*/ 2176391 h 344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2440" h="3447784">
                <a:moveTo>
                  <a:pt x="216984" y="2176391"/>
                </a:moveTo>
                <a:cubicBezTo>
                  <a:pt x="-60816" y="1837740"/>
                  <a:pt x="-73528" y="1597747"/>
                  <a:pt x="188409" y="1290566"/>
                </a:cubicBezTo>
                <a:lnTo>
                  <a:pt x="1302834" y="190429"/>
                </a:lnTo>
                <a:cubicBezTo>
                  <a:pt x="1462357" y="14613"/>
                  <a:pt x="1856917" y="-111593"/>
                  <a:pt x="2160084" y="147567"/>
                </a:cubicBezTo>
                <a:lnTo>
                  <a:pt x="3345946" y="1319141"/>
                </a:lnTo>
                <a:cubicBezTo>
                  <a:pt x="3545971" y="1600129"/>
                  <a:pt x="3517396" y="1909692"/>
                  <a:pt x="3317371" y="2133529"/>
                </a:cubicBezTo>
                <a:lnTo>
                  <a:pt x="2202946" y="3233666"/>
                </a:lnTo>
                <a:cubicBezTo>
                  <a:pt x="1964821" y="3467029"/>
                  <a:pt x="1655259" y="3543228"/>
                  <a:pt x="1359984" y="3290816"/>
                </a:cubicBezTo>
                <a:lnTo>
                  <a:pt x="216984" y="2176391"/>
                </a:lnTo>
                <a:close/>
              </a:path>
            </a:pathLst>
          </a:custGeom>
        </p:spPr>
      </p:pic>
      <p:sp>
        <p:nvSpPr>
          <p:cNvPr id="64" name="Скругленный прямоугольник 63"/>
          <p:cNvSpPr/>
          <p:nvPr/>
        </p:nvSpPr>
        <p:spPr>
          <a:xfrm rot="2707286">
            <a:off x="2358004" y="4083868"/>
            <a:ext cx="664615" cy="6646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24228B8-9924-4CCE-8F4E-18B4548AA992}"/>
              </a:ext>
            </a:extLst>
          </p:cNvPr>
          <p:cNvSpPr/>
          <p:nvPr/>
        </p:nvSpPr>
        <p:spPr>
          <a:xfrm rot="2700000">
            <a:off x="9514479" y="2151017"/>
            <a:ext cx="2116183" cy="2116183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08E4B60-73D1-4731-9137-5123E2FA31DD}"/>
              </a:ext>
            </a:extLst>
          </p:cNvPr>
          <p:cNvSpPr/>
          <p:nvPr/>
        </p:nvSpPr>
        <p:spPr>
          <a:xfrm rot="2700000">
            <a:off x="9677454" y="2313992"/>
            <a:ext cx="1790232" cy="1790232"/>
          </a:xfrm>
          <a:prstGeom prst="roundRect">
            <a:avLst/>
          </a:prstGeom>
          <a:noFill/>
          <a:ln w="28575">
            <a:solidFill>
              <a:srgbClr val="1BA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825316" y="2029097"/>
            <a:ext cx="2160399" cy="18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7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752725"/>
            <a:ext cx="2085975" cy="1066800"/>
          </a:xfrm>
          <a:prstGeom prst="rect">
            <a:avLst/>
          </a:prstGeom>
          <a:solidFill>
            <a:srgbClr val="1BA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Риформер</a:t>
            </a:r>
            <a:endParaRPr lang="ru-RU" sz="2400" dirty="0"/>
          </a:p>
          <a:p>
            <a:pPr algn="ctr"/>
            <a:r>
              <a:rPr lang="ru-RU" sz="2400" dirty="0"/>
              <a:t>топлива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48299" y="2752725"/>
            <a:ext cx="2085975" cy="1066800"/>
          </a:xfrm>
          <a:prstGeom prst="rect">
            <a:avLst/>
          </a:prstGeom>
          <a:solidFill>
            <a:srgbClr val="1BA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Батарея ТОТЭ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873" y="2476304"/>
            <a:ext cx="2085975" cy="1581541"/>
          </a:xfrm>
          <a:prstGeom prst="rect">
            <a:avLst/>
          </a:prstGeom>
          <a:solidFill>
            <a:srgbClr val="1BA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Блок утилизации остаточных компонент топлива («</a:t>
            </a:r>
            <a:r>
              <a:rPr lang="ru-RU" dirty="0" err="1"/>
              <a:t>дожигатель</a:t>
            </a:r>
            <a:r>
              <a:rPr lang="ru-RU" dirty="0"/>
              <a:t>»)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57225" y="2990850"/>
            <a:ext cx="16287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7224" y="3476625"/>
            <a:ext cx="16287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3923" y="2563297"/>
            <a:ext cx="136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baseline="-25000" dirty="0"/>
              <a:t>4</a:t>
            </a:r>
            <a:r>
              <a:rPr lang="ru-RU" dirty="0"/>
              <a:t>Н</a:t>
            </a:r>
            <a:r>
              <a:rPr lang="ru-RU" baseline="-25000" dirty="0"/>
              <a:t>10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2518" y="310729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</a:t>
            </a:r>
            <a:r>
              <a:rPr lang="ru-RU" baseline="-25000" dirty="0"/>
              <a:t>2</a:t>
            </a:r>
          </a:p>
        </p:txBody>
      </p:sp>
      <p:cxnSp>
        <p:nvCxnSpPr>
          <p:cNvPr id="14" name="Прямая со стрелкой 13"/>
          <p:cNvCxnSpPr>
            <a:endCxn id="5" idx="1"/>
          </p:cNvCxnSpPr>
          <p:nvPr/>
        </p:nvCxnSpPr>
        <p:spPr>
          <a:xfrm>
            <a:off x="4371975" y="3276600"/>
            <a:ext cx="1076324" cy="9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429454" y="2870240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СО+Н</a:t>
            </a:r>
            <a:r>
              <a:rPr lang="ru-RU" baseline="-25000" dirty="0"/>
              <a:t>2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229349" y="1709738"/>
            <a:ext cx="9526" cy="1038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347934" y="19679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</a:t>
            </a:r>
            <a:r>
              <a:rPr lang="ru-RU" baseline="30000" dirty="0"/>
              <a:t>2</a:t>
            </a:r>
          </a:p>
        </p:txBody>
      </p:sp>
      <p:cxnSp>
        <p:nvCxnSpPr>
          <p:cNvPr id="20" name="Прямая со стрелкой 19"/>
          <p:cNvCxnSpPr>
            <a:endCxn id="8" idx="1"/>
          </p:cNvCxnSpPr>
          <p:nvPr/>
        </p:nvCxnSpPr>
        <p:spPr>
          <a:xfrm>
            <a:off x="7534274" y="3267075"/>
            <a:ext cx="1752599" cy="19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19823" y="3819525"/>
            <a:ext cx="9526" cy="1038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276975" y="41634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</a:t>
            </a:r>
            <a:r>
              <a:rPr lang="ru-RU" baseline="-25000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8123" y="2549009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Остатки СО+Н</a:t>
            </a:r>
            <a:r>
              <a:rPr lang="ru-RU" baseline="-25000" dirty="0"/>
              <a:t>2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105650" y="3819525"/>
            <a:ext cx="38100" cy="15049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305673" y="3819525"/>
            <a:ext cx="38100" cy="15049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34274" y="515302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99407" y="5202045"/>
            <a:ext cx="45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</a:t>
            </a:r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EBE3E391-6F44-5747-4E6B-5B785E99A604}"/>
              </a:ext>
            </a:extLst>
          </p:cNvPr>
          <p:cNvSpPr txBox="1">
            <a:spLocks/>
          </p:cNvSpPr>
          <p:nvPr/>
        </p:nvSpPr>
        <p:spPr>
          <a:xfrm>
            <a:off x="195110" y="394427"/>
            <a:ext cx="11871451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Пояснения к структуре ЭХГ с ТОТЭ (слайд 1/2)</a:t>
            </a:r>
          </a:p>
        </p:txBody>
      </p:sp>
      <p:sp>
        <p:nvSpPr>
          <p:cNvPr id="25" name="Google Shape;279;p5">
            <a:extLst>
              <a:ext uri="{FF2B5EF4-FFF2-40B4-BE49-F238E27FC236}">
                <a16:creationId xmlns:a16="http://schemas.microsoft.com/office/drawing/2014/main" id="{0D445C55-05AB-4A79-B5E6-8F28175645A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9224963" y="6409170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ru-RU" noProof="0" smtClean="0">
                <a:sym typeface="Century Gothic"/>
              </a:rPr>
              <a:pPr lvl="0"/>
              <a:t>4</a:t>
            </a:fld>
            <a:endParaRPr lang="ru-RU" noProof="0"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233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220881" y="6392841"/>
            <a:ext cx="2743200" cy="365125"/>
          </a:xfrm>
        </p:spPr>
        <p:txBody>
          <a:bodyPr/>
          <a:lstStyle/>
          <a:p>
            <a:pPr lvl="0"/>
            <a:fld id="{192B35B9-D827-44B6-8C16-BFD2D9DE8DFD}" type="slidenum">
              <a:rPr lang="ru-RU" noProof="0" smtClean="0">
                <a:sym typeface="Century Gothic"/>
              </a:rPr>
              <a:pPr lvl="0"/>
              <a:t>5</a:t>
            </a:fld>
            <a:endParaRPr lang="ru-RU" noProof="0">
              <a:sym typeface="Century Gothic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223838" y="396875"/>
            <a:ext cx="9706971" cy="461665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 dirty="0"/>
              <a:t>Пояснения к структуре ЭХГ с ТОТЭ (слайд 2/2)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7486650" y="2732707"/>
            <a:ext cx="3991651" cy="2864058"/>
            <a:chOff x="7710797" y="2099637"/>
            <a:chExt cx="3641416" cy="2612760"/>
          </a:xfrm>
        </p:grpSpPr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C7247E2C-E652-4ADA-A70A-99FE49847CCF}"/>
                </a:ext>
              </a:extLst>
            </p:cNvPr>
            <p:cNvCxnSpPr/>
            <p:nvPr/>
          </p:nvCxnSpPr>
          <p:spPr>
            <a:xfrm flipH="1" flipV="1">
              <a:off x="8745654" y="4245249"/>
              <a:ext cx="1" cy="237214"/>
            </a:xfrm>
            <a:prstGeom prst="straightConnector1">
              <a:avLst/>
            </a:prstGeom>
            <a:ln w="6350" cap="rnd">
              <a:solidFill>
                <a:schemeClr val="tx1">
                  <a:lumMod val="65000"/>
                  <a:lumOff val="35000"/>
                </a:schemeClr>
              </a:solidFill>
              <a:headEnd type="triangl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C7247E2C-E652-4ADA-A70A-99FE49847CCF}"/>
                </a:ext>
              </a:extLst>
            </p:cNvPr>
            <p:cNvCxnSpPr/>
            <p:nvPr/>
          </p:nvCxnSpPr>
          <p:spPr>
            <a:xfrm flipH="1" flipV="1">
              <a:off x="8745655" y="2696182"/>
              <a:ext cx="1" cy="237214"/>
            </a:xfrm>
            <a:prstGeom prst="straightConnector1">
              <a:avLst/>
            </a:prstGeom>
            <a:ln w="6350" cap="rnd">
              <a:solidFill>
                <a:schemeClr val="tx1">
                  <a:lumMod val="65000"/>
                  <a:lumOff val="35000"/>
                </a:schemeClr>
              </a:solidFill>
              <a:headEnd type="triangl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C7247E2C-E652-4ADA-A70A-99FE49847CCF}"/>
                </a:ext>
              </a:extLst>
            </p:cNvPr>
            <p:cNvCxnSpPr/>
            <p:nvPr/>
          </p:nvCxnSpPr>
          <p:spPr>
            <a:xfrm flipH="1" flipV="1">
              <a:off x="8745655" y="3468759"/>
              <a:ext cx="1" cy="237214"/>
            </a:xfrm>
            <a:prstGeom prst="straightConnector1">
              <a:avLst/>
            </a:prstGeom>
            <a:ln w="6350" cap="rnd">
              <a:solidFill>
                <a:schemeClr val="tx1">
                  <a:lumMod val="65000"/>
                  <a:lumOff val="35000"/>
                </a:schemeClr>
              </a:solidFill>
              <a:headEnd type="triangl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C7247E2C-E652-4ADA-A70A-99FE49847CCF}"/>
                </a:ext>
              </a:extLst>
            </p:cNvPr>
            <p:cNvCxnSpPr/>
            <p:nvPr/>
          </p:nvCxnSpPr>
          <p:spPr>
            <a:xfrm flipH="1" flipV="1">
              <a:off x="8745655" y="3087476"/>
              <a:ext cx="1" cy="237214"/>
            </a:xfrm>
            <a:prstGeom prst="straightConnector1">
              <a:avLst/>
            </a:prstGeom>
            <a:ln w="6350" cap="rnd">
              <a:solidFill>
                <a:schemeClr val="tx1">
                  <a:lumMod val="65000"/>
                  <a:lumOff val="35000"/>
                </a:schemeClr>
              </a:solidFill>
              <a:headEnd type="triangl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C7247E2C-E652-4ADA-A70A-99FE49847CCF}"/>
                </a:ext>
              </a:extLst>
            </p:cNvPr>
            <p:cNvCxnSpPr/>
            <p:nvPr/>
          </p:nvCxnSpPr>
          <p:spPr>
            <a:xfrm flipH="1" flipV="1">
              <a:off x="8745654" y="3863987"/>
              <a:ext cx="1" cy="237214"/>
            </a:xfrm>
            <a:prstGeom prst="straightConnector1">
              <a:avLst/>
            </a:prstGeom>
            <a:ln w="6350" cap="rnd">
              <a:solidFill>
                <a:schemeClr val="tx1">
                  <a:lumMod val="65000"/>
                  <a:lumOff val="35000"/>
                </a:schemeClr>
              </a:solidFill>
              <a:headEnd type="triangl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ED7D6C8D-3E66-4B4E-9B8E-0EBD109055D0}"/>
                </a:ext>
              </a:extLst>
            </p:cNvPr>
            <p:cNvCxnSpPr/>
            <p:nvPr/>
          </p:nvCxnSpPr>
          <p:spPr>
            <a:xfrm flipV="1">
              <a:off x="10571618" y="2315081"/>
              <a:ext cx="0" cy="1003988"/>
            </a:xfrm>
            <a:prstGeom prst="straightConnector1">
              <a:avLst/>
            </a:prstGeom>
            <a:ln w="6350" cap="rnd">
              <a:solidFill>
                <a:srgbClr val="00B0F0"/>
              </a:solidFill>
              <a:headEnd type="triangl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C7247E2C-E652-4ADA-A70A-99FE49847CCF}"/>
                </a:ext>
              </a:extLst>
            </p:cNvPr>
            <p:cNvCxnSpPr/>
            <p:nvPr/>
          </p:nvCxnSpPr>
          <p:spPr>
            <a:xfrm flipH="1" flipV="1">
              <a:off x="8749721" y="2278606"/>
              <a:ext cx="1" cy="237214"/>
            </a:xfrm>
            <a:prstGeom prst="straightConnector1">
              <a:avLst/>
            </a:prstGeom>
            <a:ln w="6350" cap="rnd">
              <a:solidFill>
                <a:schemeClr val="tx1">
                  <a:lumMod val="65000"/>
                  <a:lumOff val="35000"/>
                </a:schemeClr>
              </a:solidFill>
              <a:headEnd type="triangl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5">
              <a:extLst>
                <a:ext uri="{FF2B5EF4-FFF2-40B4-BE49-F238E27FC236}">
                  <a16:creationId xmlns:a16="http://schemas.microsoft.com/office/drawing/2014/main" id="{94461E20-5E24-47F9-8ABD-7A511A22B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797" y="2516848"/>
              <a:ext cx="1934970" cy="21057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КАМЕРА СГОРАНИЯ ИЛИ ТОПКА</a:t>
              </a:r>
            </a:p>
          </p:txBody>
        </p:sp>
        <p:sp>
          <p:nvSpPr>
            <p:cNvPr id="12" name="Прямоугольник 5">
              <a:extLst>
                <a:ext uri="{FF2B5EF4-FFF2-40B4-BE49-F238E27FC236}">
                  <a16:creationId xmlns:a16="http://schemas.microsoft.com/office/drawing/2014/main" id="{A57127AC-2233-4622-96E5-9BF5B138F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797" y="2099637"/>
              <a:ext cx="3641414" cy="2308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ХИМИЧЕСКАЯ ЭНЕРГИЯ ТОПЛИВА</a:t>
              </a:r>
            </a:p>
          </p:txBody>
        </p:sp>
        <p:sp>
          <p:nvSpPr>
            <p:cNvPr id="13" name="Прямоугольник 5">
              <a:extLst>
                <a:ext uri="{FF2B5EF4-FFF2-40B4-BE49-F238E27FC236}">
                  <a16:creationId xmlns:a16="http://schemas.microsoft.com/office/drawing/2014/main" id="{8F0845FF-FEFF-4DBA-8FC5-62A04EA28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799" y="2930772"/>
              <a:ext cx="1934971" cy="2308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ТЕПЛОВАЯ ЭНЕРГИЯ</a:t>
              </a:r>
            </a:p>
          </p:txBody>
        </p:sp>
        <p:sp>
          <p:nvSpPr>
            <p:cNvPr id="14" name="Прямоугольник 5">
              <a:extLst>
                <a:ext uri="{FF2B5EF4-FFF2-40B4-BE49-F238E27FC236}">
                  <a16:creationId xmlns:a16="http://schemas.microsoft.com/office/drawing/2014/main" id="{862A7CAB-539C-4A9D-BEF1-C8D0A01DD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799" y="3318384"/>
              <a:ext cx="1934971" cy="21057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ТУРБИНА ИЛИ ДВИГАТЕЛЬ</a:t>
              </a:r>
            </a:p>
          </p:txBody>
        </p:sp>
        <p:sp>
          <p:nvSpPr>
            <p:cNvPr id="15" name="Прямоугольник 5">
              <a:extLst>
                <a:ext uri="{FF2B5EF4-FFF2-40B4-BE49-F238E27FC236}">
                  <a16:creationId xmlns:a16="http://schemas.microsoft.com/office/drawing/2014/main" id="{803D6691-D468-44FD-B422-5018062C3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798" y="3704974"/>
              <a:ext cx="1934970" cy="2308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МЕХАНИЧЕСКАЯ ЭНЕРГИЯ</a:t>
              </a:r>
            </a:p>
          </p:txBody>
        </p:sp>
        <p:sp>
          <p:nvSpPr>
            <p:cNvPr id="16" name="Прямоугольник 5">
              <a:extLst>
                <a:ext uri="{FF2B5EF4-FFF2-40B4-BE49-F238E27FC236}">
                  <a16:creationId xmlns:a16="http://schemas.microsoft.com/office/drawing/2014/main" id="{03C48D21-CBA1-415B-AF6C-D26DB46AF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798" y="4101934"/>
              <a:ext cx="1934970" cy="21057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ЭЛЕКТРИЧЕСКИЙ ГЕНЕРАТОР</a:t>
              </a:r>
            </a:p>
          </p:txBody>
        </p:sp>
        <p:sp>
          <p:nvSpPr>
            <p:cNvPr id="17" name="Прямоугольник 5">
              <a:extLst>
                <a:ext uri="{FF2B5EF4-FFF2-40B4-BE49-F238E27FC236}">
                  <a16:creationId xmlns:a16="http://schemas.microsoft.com/office/drawing/2014/main" id="{D31D4061-7E94-481E-A835-096116753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797" y="4481565"/>
              <a:ext cx="3641414" cy="230832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ЭЛЕКТРИЧЕСКАЯ ЭНЕРГИЯ</a:t>
              </a: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BCCD2869-431D-4A90-9304-B0AFB4A36CF8}"/>
                </a:ext>
              </a:extLst>
            </p:cNvPr>
            <p:cNvCxnSpPr/>
            <p:nvPr/>
          </p:nvCxnSpPr>
          <p:spPr>
            <a:xfrm flipV="1">
              <a:off x="10571618" y="3338496"/>
              <a:ext cx="0" cy="1141013"/>
            </a:xfrm>
            <a:prstGeom prst="straightConnector1">
              <a:avLst/>
            </a:prstGeom>
            <a:ln w="6350" cap="rnd">
              <a:solidFill>
                <a:srgbClr val="00B0F0"/>
              </a:solidFill>
              <a:headEnd type="triangl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867A038-EE4F-4B0D-B9F6-5D05642C1FF2}"/>
                </a:ext>
              </a:extLst>
            </p:cNvPr>
            <p:cNvSpPr/>
            <p:nvPr/>
          </p:nvSpPr>
          <p:spPr>
            <a:xfrm>
              <a:off x="9895008" y="3316817"/>
              <a:ext cx="1457205" cy="2308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ТОПЛИВНЫЙ ЭЛЕМЕНТ</a:t>
              </a:r>
            </a:p>
          </p:txBody>
        </p:sp>
      </p:grpSp>
      <p:sp>
        <p:nvSpPr>
          <p:cNvPr id="22" name="Прямоугольник 6">
            <a:extLst>
              <a:ext uri="{FF2B5EF4-FFF2-40B4-BE49-F238E27FC236}">
                <a16:creationId xmlns:a16="http://schemas.microsoft.com/office/drawing/2014/main" id="{E5AAD697-2D21-654C-97D7-A00A8B48605E}"/>
              </a:ext>
            </a:extLst>
          </p:cNvPr>
          <p:cNvSpPr/>
          <p:nvPr/>
        </p:nvSpPr>
        <p:spPr>
          <a:xfrm>
            <a:off x="214430" y="1803001"/>
            <a:ext cx="11137783" cy="2693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ТОПЛИВНЫЙ ЭЛЕМЕНТ (ТЭ)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– устройство прямого преобразования химической энергии топлива в электрическую без промежуточных стадий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86C6A29F-CF01-4D7D-A8F0-751E85C54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609" y="4185971"/>
            <a:ext cx="17552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Прямое преобразование химической энергии топлива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(водород-содержащего газа или углеводородного газа)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</a:b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в электричество путем электрохимической реакции окисления кислородом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(из воздуха)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4248" y="2236509"/>
            <a:ext cx="6425652" cy="3470224"/>
          </a:xfrm>
          <a:prstGeom prst="rect">
            <a:avLst/>
          </a:prstGeom>
          <a:noFill/>
          <a:ln w="31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00636A6-D10A-4684-BDE2-EA5228232A70}"/>
              </a:ext>
            </a:extLst>
          </p:cNvPr>
          <p:cNvSpPr/>
          <p:nvPr/>
        </p:nvSpPr>
        <p:spPr>
          <a:xfrm>
            <a:off x="300037" y="2236509"/>
            <a:ext cx="6435705" cy="2616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ПРИНЦИП РАБОТЫ ТОПЛИВНЫХ ЭЛЕМЕНТОВ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79138" y="2236509"/>
            <a:ext cx="4912826" cy="3475371"/>
          </a:xfrm>
          <a:prstGeom prst="rect">
            <a:avLst/>
          </a:prstGeom>
          <a:noFill/>
          <a:ln w="31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00636A6-D10A-4684-BDE2-EA5228232A70}"/>
              </a:ext>
            </a:extLst>
          </p:cNvPr>
          <p:cNvSpPr/>
          <p:nvPr/>
        </p:nvSpPr>
        <p:spPr>
          <a:xfrm>
            <a:off x="6979165" y="2236509"/>
            <a:ext cx="4913115" cy="2616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СРАВНЕНИЕ С ДВС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71" y="2570210"/>
            <a:ext cx="4142549" cy="30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0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>
          <a:extLst>
            <a:ext uri="{FF2B5EF4-FFF2-40B4-BE49-F238E27FC236}">
              <a16:creationId xmlns:a16="http://schemas.microsoft.com/office/drawing/2014/main" id="{E51A43F9-7FF1-85E0-56B3-0B110D62E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064281-A2A6-9D82-CD0F-12D3F5E04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6" y="1959524"/>
            <a:ext cx="1317065" cy="1212561"/>
          </a:xfrm>
          <a:prstGeom prst="rect">
            <a:avLst/>
          </a:prstGeom>
        </p:spPr>
      </p:pic>
      <p:cxnSp>
        <p:nvCxnSpPr>
          <p:cNvPr id="90" name="Google Shape;1167;p17">
            <a:extLst>
              <a:ext uri="{FF2B5EF4-FFF2-40B4-BE49-F238E27FC236}">
                <a16:creationId xmlns:a16="http://schemas.microsoft.com/office/drawing/2014/main" id="{EA2C2424-EEC2-4F37-6060-9F3A794C7E29}"/>
              </a:ext>
            </a:extLst>
          </p:cNvPr>
          <p:cNvCxnSpPr>
            <a:cxnSpLocks/>
          </p:cNvCxnSpPr>
          <p:nvPr/>
        </p:nvCxnSpPr>
        <p:spPr>
          <a:xfrm>
            <a:off x="7042922" y="1416991"/>
            <a:ext cx="37921" cy="3002587"/>
          </a:xfrm>
          <a:prstGeom prst="straightConnector1">
            <a:avLst/>
          </a:prstGeom>
          <a:noFill/>
          <a:ln w="9525" cap="flat" cmpd="sng">
            <a:solidFill>
              <a:srgbClr val="1BA2DD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89" name="Google Shape;1167;p17">
            <a:extLst>
              <a:ext uri="{FF2B5EF4-FFF2-40B4-BE49-F238E27FC236}">
                <a16:creationId xmlns:a16="http://schemas.microsoft.com/office/drawing/2014/main" id="{5662F3C7-70F4-F190-2BC9-2D7262FE3BCE}"/>
              </a:ext>
            </a:extLst>
          </p:cNvPr>
          <p:cNvCxnSpPr>
            <a:cxnSpLocks/>
          </p:cNvCxnSpPr>
          <p:nvPr/>
        </p:nvCxnSpPr>
        <p:spPr>
          <a:xfrm>
            <a:off x="2380638" y="1491022"/>
            <a:ext cx="23389" cy="2928556"/>
          </a:xfrm>
          <a:prstGeom prst="straightConnector1">
            <a:avLst/>
          </a:prstGeom>
          <a:noFill/>
          <a:ln w="9525" cap="flat" cmpd="sng">
            <a:solidFill>
              <a:srgbClr val="1BA2DD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41C1F30-F9CA-2BC1-8CE1-ADDED4FD9844}"/>
              </a:ext>
            </a:extLst>
          </p:cNvPr>
          <p:cNvSpPr/>
          <p:nvPr/>
        </p:nvSpPr>
        <p:spPr>
          <a:xfrm>
            <a:off x="300039" y="1340527"/>
            <a:ext cx="11591924" cy="346866"/>
          </a:xfrm>
          <a:prstGeom prst="rect">
            <a:avLst/>
          </a:prstGeom>
          <a:gradFill>
            <a:gsLst>
              <a:gs pos="16000">
                <a:srgbClr val="1BA2DD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9D624D61-CD1D-35D3-428F-D087B4DEF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61" y="2200110"/>
            <a:ext cx="1320406" cy="9907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EB2C04-5281-3F12-4009-A450A8B27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42" y="2015858"/>
            <a:ext cx="1317065" cy="12125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028EF6-2531-3410-AAB4-E9E4F1270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456" y="2015858"/>
            <a:ext cx="1317065" cy="12125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E6AF3A-1A65-C095-25A3-9B5A33E7B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20" y="2015858"/>
            <a:ext cx="1317065" cy="12125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85A8E1-9F12-957D-3DB3-5E9719AA9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55" y="2032321"/>
            <a:ext cx="1317065" cy="12125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9F86AD-881D-9F86-CB41-91DC8766E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1052" y="2163642"/>
            <a:ext cx="1105842" cy="863995"/>
          </a:xfrm>
          <a:prstGeom prst="rect">
            <a:avLst/>
          </a:prstGeom>
        </p:spPr>
      </p:pic>
      <p:sp>
        <p:nvSpPr>
          <p:cNvPr id="410" name="Google Shape;410;p8">
            <a:extLst>
              <a:ext uri="{FF2B5EF4-FFF2-40B4-BE49-F238E27FC236}">
                <a16:creationId xmlns:a16="http://schemas.microsoft.com/office/drawing/2014/main" id="{CAE0F448-A071-1305-A45D-FB075BCAFE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838" y="390374"/>
            <a:ext cx="10225179" cy="46166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cs typeface="Segoe UI Semibold" panose="020B0702040204020203" pitchFamily="34" charset="0"/>
              </a:rPr>
              <a:t>ОДНА ТЕХНОЛОГИЯ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– </a:t>
            </a:r>
            <a:r>
              <a:rPr lang="ru-RU" dirty="0">
                <a:solidFill>
                  <a:srgbClr val="5F5F5F"/>
                </a:solidFill>
                <a:cs typeface="Segoe UI Semibold" panose="020B0702040204020203" pitchFamily="34" charset="0"/>
              </a:rPr>
              <a:t>ШИРОКИЙ МОДЕЛЬНЫЙ РЯД </a:t>
            </a:r>
            <a:br>
              <a:rPr lang="ru-RU" dirty="0">
                <a:solidFill>
                  <a:srgbClr val="5F5F5F"/>
                </a:solidFill>
                <a:cs typeface="Segoe UI Semibold" panose="020B0702040204020203" pitchFamily="34" charset="0"/>
              </a:rPr>
            </a:br>
            <a:r>
              <a:rPr lang="ru-RU" dirty="0">
                <a:solidFill>
                  <a:srgbClr val="5F5F5F"/>
                </a:solidFill>
                <a:cs typeface="Segoe UI Semibold" panose="020B0702040204020203" pitchFamily="34" charset="0"/>
              </a:rPr>
              <a:t>ПОД РАЗНЫЕ ПРИМЕНЕНИЯ НА РЫНКЕ ТОПЛИВНЫХ ЭЛЕМЕНТОВ</a:t>
            </a:r>
          </a:p>
        </p:txBody>
      </p:sp>
      <p:sp>
        <p:nvSpPr>
          <p:cNvPr id="70" name="Google Shape;429;p8">
            <a:extLst>
              <a:ext uri="{FF2B5EF4-FFF2-40B4-BE49-F238E27FC236}">
                <a16:creationId xmlns:a16="http://schemas.microsoft.com/office/drawing/2014/main" id="{49EB30F2-8223-A636-AB5F-77C9670531C4}"/>
              </a:ext>
            </a:extLst>
          </p:cNvPr>
          <p:cNvSpPr/>
          <p:nvPr/>
        </p:nvSpPr>
        <p:spPr>
          <a:xfrm>
            <a:off x="483253" y="3281903"/>
            <a:ext cx="1777413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ВСТРАИВАЕМЫЙ</a:t>
            </a:r>
            <a:r>
              <a:rPr lang="ru-RU" sz="1200" cap="none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br>
              <a:rPr lang="ru-RU" sz="1200" cap="none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</a:br>
            <a:r>
              <a:rPr lang="ru-RU" sz="1200" cap="none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ЭНЕРГОМОДУЛЬ</a:t>
            </a:r>
            <a:endParaRPr lang="ru-RU" sz="12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Google Shape;430;p8">
            <a:extLst>
              <a:ext uri="{FF2B5EF4-FFF2-40B4-BE49-F238E27FC236}">
                <a16:creationId xmlns:a16="http://schemas.microsoft.com/office/drawing/2014/main" id="{A461F8C4-8C2C-6EE1-4A46-E2E67CA49DA0}"/>
              </a:ext>
            </a:extLst>
          </p:cNvPr>
          <p:cNvSpPr txBox="1"/>
          <p:nvPr/>
        </p:nvSpPr>
        <p:spPr>
          <a:xfrm>
            <a:off x="235016" y="3742221"/>
            <a:ext cx="20155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1115" marR="0" lvl="0" indent="158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ТОПАЗ-ОЕМ </a:t>
            </a:r>
            <a:br>
              <a:rPr lang="ru-RU" sz="1400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</a:br>
            <a:r>
              <a:rPr lang="ru-RU" sz="1400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100 Вт</a:t>
            </a:r>
          </a:p>
        </p:txBody>
      </p:sp>
      <p:sp>
        <p:nvSpPr>
          <p:cNvPr id="112" name="Google Shape;433;p8">
            <a:extLst>
              <a:ext uri="{FF2B5EF4-FFF2-40B4-BE49-F238E27FC236}">
                <a16:creationId xmlns:a16="http://schemas.microsoft.com/office/drawing/2014/main" id="{89C8B14A-762D-1006-AAAF-33C17458FE32}"/>
              </a:ext>
            </a:extLst>
          </p:cNvPr>
          <p:cNvSpPr/>
          <p:nvPr/>
        </p:nvSpPr>
        <p:spPr>
          <a:xfrm>
            <a:off x="7289578" y="3252319"/>
            <a:ext cx="259357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МОДУЛЬНАЯ СТАЦИОНАРНАЯ</a:t>
            </a:r>
            <a:endParaRPr lang="ru-RU" sz="12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ЭНЕРГОУСТАНОВКА</a:t>
            </a:r>
            <a:endParaRPr lang="ru-RU" sz="12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Google Shape;436;p8">
            <a:extLst>
              <a:ext uri="{FF2B5EF4-FFF2-40B4-BE49-F238E27FC236}">
                <a16:creationId xmlns:a16="http://schemas.microsoft.com/office/drawing/2014/main" id="{92184BAC-EF56-235B-90DA-295B195C1142}"/>
              </a:ext>
            </a:extLst>
          </p:cNvPr>
          <p:cNvSpPr txBox="1"/>
          <p:nvPr/>
        </p:nvSpPr>
        <p:spPr>
          <a:xfrm>
            <a:off x="7720515" y="3742221"/>
            <a:ext cx="15913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1115" marR="0" lvl="0" indent="158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ТОПАЗ-ГАММА М 400 Вт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ea typeface="Quattrocento Sans"/>
              <a:cs typeface="Segoe UI Semibold" panose="020B0702040204020203" pitchFamily="34" charset="0"/>
              <a:sym typeface="Quattrocento Sans"/>
            </a:endParaRPr>
          </a:p>
        </p:txBody>
      </p:sp>
      <p:sp>
        <p:nvSpPr>
          <p:cNvPr id="113" name="Google Shape;433;p8">
            <a:extLst>
              <a:ext uri="{FF2B5EF4-FFF2-40B4-BE49-F238E27FC236}">
                <a16:creationId xmlns:a16="http://schemas.microsoft.com/office/drawing/2014/main" id="{08C9CA08-1FE4-EEA4-F3A0-5CB001BAAC76}"/>
              </a:ext>
            </a:extLst>
          </p:cNvPr>
          <p:cNvSpPr/>
          <p:nvPr/>
        </p:nvSpPr>
        <p:spPr>
          <a:xfrm>
            <a:off x="9626831" y="3252319"/>
            <a:ext cx="259357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СТАЦИОНАРНАЯ</a:t>
            </a:r>
            <a:endParaRPr lang="ru-RU" sz="12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ЭНЕРГОУСТАНОВКА</a:t>
            </a:r>
            <a:endParaRPr lang="ru-RU" sz="12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Google Shape;436;p8">
            <a:extLst>
              <a:ext uri="{FF2B5EF4-FFF2-40B4-BE49-F238E27FC236}">
                <a16:creationId xmlns:a16="http://schemas.microsoft.com/office/drawing/2014/main" id="{81BD11D5-CC35-8D84-98B1-24D19428898A}"/>
              </a:ext>
            </a:extLst>
          </p:cNvPr>
          <p:cNvSpPr txBox="1"/>
          <p:nvPr/>
        </p:nvSpPr>
        <p:spPr>
          <a:xfrm>
            <a:off x="10216092" y="3742221"/>
            <a:ext cx="13719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1115" marR="0" lvl="0" indent="158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ТОПАЗ-ГАММА 2000 Вт 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ea typeface="Quattrocento Sans"/>
              <a:cs typeface="Segoe UI Semibold" panose="020B0702040204020203" pitchFamily="34" charset="0"/>
              <a:sym typeface="Quattrocento San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08BC79-6598-2810-6230-5CF5C48679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36" y="1997442"/>
            <a:ext cx="813592" cy="115220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8C3950-A602-53F3-01AB-13558A4EE09D}"/>
              </a:ext>
            </a:extLst>
          </p:cNvPr>
          <p:cNvSpPr/>
          <p:nvPr/>
        </p:nvSpPr>
        <p:spPr>
          <a:xfrm>
            <a:off x="3513396" y="4546705"/>
            <a:ext cx="269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ТЕХНОЛОГИЧЕСКИЙ ЗАДЕЛ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0365B04C-F7F8-8A79-E172-565CC0E205EE}"/>
              </a:ext>
            </a:extLst>
          </p:cNvPr>
          <p:cNvSpPr/>
          <p:nvPr/>
        </p:nvSpPr>
        <p:spPr>
          <a:xfrm>
            <a:off x="2785368" y="1347488"/>
            <a:ext cx="354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ТЕКУЩИЕ РАЗРАБОТКИ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91504D7-D53A-B5DB-B160-E7F3A8686179}"/>
              </a:ext>
            </a:extLst>
          </p:cNvPr>
          <p:cNvSpPr/>
          <p:nvPr/>
        </p:nvSpPr>
        <p:spPr>
          <a:xfrm>
            <a:off x="7325239" y="1348376"/>
            <a:ext cx="354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ПЕРСПЕКТИВНЫЕ РАЗРАБОТКИ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2E05021D-FD6D-2D27-9758-98D7B6A55E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5084" y="1425085"/>
            <a:ext cx="184684" cy="1833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AE264971-6F69-229F-8A13-2BE4DFCD6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1216" y="1425973"/>
            <a:ext cx="184684" cy="1833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4D23A2-70DD-2A6E-1C82-2D04B5B526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14" y="2110894"/>
            <a:ext cx="696475" cy="969490"/>
          </a:xfrm>
          <a:prstGeom prst="rect">
            <a:avLst/>
          </a:prstGeom>
        </p:spPr>
      </p:pic>
      <p:sp>
        <p:nvSpPr>
          <p:cNvPr id="11" name="Google Shape;433;p8">
            <a:extLst>
              <a:ext uri="{FF2B5EF4-FFF2-40B4-BE49-F238E27FC236}">
                <a16:creationId xmlns:a16="http://schemas.microsoft.com/office/drawing/2014/main" id="{FC854B6A-FF16-6839-2AE1-C80C89BF4584}"/>
              </a:ext>
            </a:extLst>
          </p:cNvPr>
          <p:cNvSpPr/>
          <p:nvPr/>
        </p:nvSpPr>
        <p:spPr>
          <a:xfrm>
            <a:off x="4961309" y="3252319"/>
            <a:ext cx="18372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МОДУЛЬНАЯ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ЭНЕРГОУСТАНОВКА</a:t>
            </a:r>
            <a:endParaRPr lang="ru-RU" sz="12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Google Shape;436;p8">
            <a:extLst>
              <a:ext uri="{FF2B5EF4-FFF2-40B4-BE49-F238E27FC236}">
                <a16:creationId xmlns:a16="http://schemas.microsoft.com/office/drawing/2014/main" id="{972912C2-AFD0-50FA-8767-3A2E150AAECE}"/>
              </a:ext>
            </a:extLst>
          </p:cNvPr>
          <p:cNvSpPr txBox="1"/>
          <p:nvPr/>
        </p:nvSpPr>
        <p:spPr>
          <a:xfrm>
            <a:off x="5026665" y="3742221"/>
            <a:ext cx="17065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1115" marR="0" lvl="0" indent="158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ТОПАЗ-ГАММА М 100 Вт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ea typeface="Quattrocento Sans"/>
              <a:cs typeface="Segoe UI Semibold" panose="020B0702040204020203" pitchFamily="34" charset="0"/>
              <a:sym typeface="Quattrocento Sans"/>
            </a:endParaRPr>
          </a:p>
        </p:txBody>
      </p:sp>
      <p:sp>
        <p:nvSpPr>
          <p:cNvPr id="15" name="Google Shape;434;p8">
            <a:extLst>
              <a:ext uri="{FF2B5EF4-FFF2-40B4-BE49-F238E27FC236}">
                <a16:creationId xmlns:a16="http://schemas.microsoft.com/office/drawing/2014/main" id="{69EA3847-D74A-C32F-E008-FBAB14471A88}"/>
              </a:ext>
            </a:extLst>
          </p:cNvPr>
          <p:cNvSpPr/>
          <p:nvPr/>
        </p:nvSpPr>
        <p:spPr>
          <a:xfrm>
            <a:off x="2745305" y="3252319"/>
            <a:ext cx="17972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МОБИЛЬНАЯ </a:t>
            </a:r>
            <a:b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ЭНЕРГОУСТАНОВКА</a:t>
            </a:r>
            <a:endParaRPr lang="ru-RU" sz="12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Google Shape;435;p8">
            <a:extLst>
              <a:ext uri="{FF2B5EF4-FFF2-40B4-BE49-F238E27FC236}">
                <a16:creationId xmlns:a16="http://schemas.microsoft.com/office/drawing/2014/main" id="{A08AEEDE-FEEC-17DF-B7FE-FB013080626A}"/>
              </a:ext>
            </a:extLst>
          </p:cNvPr>
          <p:cNvSpPr txBox="1"/>
          <p:nvPr/>
        </p:nvSpPr>
        <p:spPr>
          <a:xfrm>
            <a:off x="2938773" y="3742221"/>
            <a:ext cx="141029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1115" marR="0" lvl="0" indent="158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ТОПАЗ-М </a:t>
            </a:r>
            <a:br>
              <a:rPr lang="ru-RU" sz="1400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</a:br>
            <a:r>
              <a:rPr lang="ru-RU" sz="1400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100 Вт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D66CE8B-835C-5DFF-98D1-156CE80A1708}"/>
              </a:ext>
            </a:extLst>
          </p:cNvPr>
          <p:cNvCxnSpPr>
            <a:cxnSpLocks/>
          </p:cNvCxnSpPr>
          <p:nvPr/>
        </p:nvCxnSpPr>
        <p:spPr>
          <a:xfrm>
            <a:off x="3055683" y="4391373"/>
            <a:ext cx="0" cy="2268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834;p10">
            <a:extLst>
              <a:ext uri="{FF2B5EF4-FFF2-40B4-BE49-F238E27FC236}">
                <a16:creationId xmlns:a16="http://schemas.microsoft.com/office/drawing/2014/main" id="{63EA8215-2963-85B4-473B-3FE6F5C5CD2D}"/>
              </a:ext>
            </a:extLst>
          </p:cNvPr>
          <p:cNvSpPr/>
          <p:nvPr/>
        </p:nvSpPr>
        <p:spPr>
          <a:xfrm>
            <a:off x="3118672" y="5128886"/>
            <a:ext cx="2291423" cy="40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FF9900"/>
              </a:buClr>
              <a:buSzPts val="1600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  <a:t>Увеличение срока автономной работы: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DDE1B69-B55E-0647-2AD8-EDAD6D88CBE9}"/>
              </a:ext>
            </a:extLst>
          </p:cNvPr>
          <p:cNvCxnSpPr>
            <a:cxnSpLocks/>
          </p:cNvCxnSpPr>
          <p:nvPr/>
        </p:nvCxnSpPr>
        <p:spPr>
          <a:xfrm>
            <a:off x="303993" y="4381434"/>
            <a:ext cx="0" cy="2268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0BF1F60B-9B4E-6AAA-F6D9-5A6C0F315374}"/>
              </a:ext>
            </a:extLst>
          </p:cNvPr>
          <p:cNvSpPr/>
          <p:nvPr/>
        </p:nvSpPr>
        <p:spPr>
          <a:xfrm>
            <a:off x="243810" y="6576344"/>
            <a:ext cx="115675" cy="1156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5BD4D45-8B03-3739-B50F-CD1DDEACA18D}"/>
              </a:ext>
            </a:extLst>
          </p:cNvPr>
          <p:cNvCxnSpPr>
            <a:cxnSpLocks/>
          </p:cNvCxnSpPr>
          <p:nvPr/>
        </p:nvCxnSpPr>
        <p:spPr>
          <a:xfrm>
            <a:off x="5572497" y="4419578"/>
            <a:ext cx="0" cy="2268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834;p10">
            <a:extLst>
              <a:ext uri="{FF2B5EF4-FFF2-40B4-BE49-F238E27FC236}">
                <a16:creationId xmlns:a16="http://schemas.microsoft.com/office/drawing/2014/main" id="{8E15EC09-AF8A-92F4-7846-B592E6653CBB}"/>
              </a:ext>
            </a:extLst>
          </p:cNvPr>
          <p:cNvSpPr/>
          <p:nvPr/>
        </p:nvSpPr>
        <p:spPr>
          <a:xfrm>
            <a:off x="412434" y="5128886"/>
            <a:ext cx="2198749" cy="45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  <a:t>Устройства с потреблением до 0,3 кВт</a:t>
            </a:r>
          </a:p>
        </p:txBody>
      </p:sp>
      <p:sp>
        <p:nvSpPr>
          <p:cNvPr id="29" name="Google Shape;834;p10">
            <a:extLst>
              <a:ext uri="{FF2B5EF4-FFF2-40B4-BE49-F238E27FC236}">
                <a16:creationId xmlns:a16="http://schemas.microsoft.com/office/drawing/2014/main" id="{F0C03EFD-709B-F169-EBC2-4811D95CF1F8}"/>
              </a:ext>
            </a:extLst>
          </p:cNvPr>
          <p:cNvSpPr/>
          <p:nvPr/>
        </p:nvSpPr>
        <p:spPr>
          <a:xfrm>
            <a:off x="5657267" y="5128886"/>
            <a:ext cx="5284726" cy="141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  <a:t>Стационарные устройства с потреблением от 0,4 кВт и более</a:t>
            </a:r>
          </a:p>
          <a:p>
            <a:pPr marL="171450" indent="-171450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5F5F5F"/>
              </a:solidFill>
              <a:latin typeface="Segoe UI" panose="020B0502040204020203" pitchFamily="34" charset="0"/>
              <a:ea typeface="Century Gothic"/>
              <a:cs typeface="Segoe UI" panose="020B0502040204020203" pitchFamily="34" charset="0"/>
              <a:sym typeface="Century Gothic"/>
            </a:endParaRPr>
          </a:p>
          <a:p>
            <a:pPr marL="171450" indent="-171450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  <a:t>Катодная защита трубопроводов, крановые узлы</a:t>
            </a:r>
          </a:p>
          <a:p>
            <a:pPr marL="171450" indent="-171450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5F5F5F"/>
              </a:solidFill>
              <a:latin typeface="Segoe UI" panose="020B0502040204020203" pitchFamily="34" charset="0"/>
              <a:ea typeface="Century Gothic"/>
              <a:cs typeface="Segoe UI" panose="020B0502040204020203" pitchFamily="34" charset="0"/>
              <a:sym typeface="Century Gothic"/>
            </a:endParaRPr>
          </a:p>
          <a:p>
            <a:pPr marL="171450" indent="-171450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  <a:t>Вышки сотовой связи</a:t>
            </a:r>
          </a:p>
          <a:p>
            <a:pPr marL="171450" indent="-171450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5F5F5F"/>
              </a:solidFill>
              <a:latin typeface="Segoe UI" panose="020B0502040204020203" pitchFamily="34" charset="0"/>
              <a:ea typeface="Century Gothic"/>
              <a:cs typeface="Segoe UI" panose="020B0502040204020203" pitchFamily="34" charset="0"/>
              <a:sym typeface="Century Gothic"/>
            </a:endParaRPr>
          </a:p>
          <a:p>
            <a:pPr marL="171450" indent="-171450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  <a:t>Наземная инфраструктура БПЛА</a:t>
            </a:r>
          </a:p>
          <a:p>
            <a:pPr marL="171450" indent="-171450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Century Gothic"/>
              <a:cs typeface="Segoe UI" panose="020B0502040204020203" pitchFamily="34" charset="0"/>
              <a:sym typeface="Century Gothic"/>
            </a:endParaRPr>
          </a:p>
          <a:p>
            <a:pPr marL="171450" indent="-171450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Century Gothic"/>
              <a:cs typeface="Segoe UI" panose="020B0502040204020203" pitchFamily="34" charset="0"/>
              <a:sym typeface="Century Gothic"/>
            </a:endParaRPr>
          </a:p>
          <a:p>
            <a:pPr marL="171450" indent="-171450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Century Gothic"/>
              <a:cs typeface="Segoe UI" panose="020B0502040204020203" pitchFamily="34" charset="0"/>
              <a:sym typeface="Century Gothic"/>
            </a:endParaRPr>
          </a:p>
          <a:p>
            <a:pPr marL="171450" indent="-171450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Century Gothic"/>
              <a:cs typeface="Segoe UI" panose="020B0502040204020203" pitchFamily="34" charset="0"/>
              <a:sym typeface="Century Gothic"/>
            </a:endParaRPr>
          </a:p>
          <a:p>
            <a:pPr>
              <a:buClr>
                <a:srgbClr val="92D050"/>
              </a:buClr>
              <a:buSzPct val="100000"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Century Gothic"/>
              <a:cs typeface="Segoe UI" panose="020B0502040204020203" pitchFamily="34" charset="0"/>
              <a:sym typeface="Century Gothic"/>
            </a:endParaRPr>
          </a:p>
          <a:p>
            <a:pPr marL="171450" indent="-171450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Century Gothic"/>
              <a:cs typeface="Segoe UI" panose="020B0502040204020203" pitchFamily="34" charset="0"/>
              <a:sym typeface="Century Gothic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8C0B22-42D5-D1E1-D68F-A7DCCD1CC3F5}"/>
              </a:ext>
            </a:extLst>
          </p:cNvPr>
          <p:cNvSpPr txBox="1"/>
          <p:nvPr/>
        </p:nvSpPr>
        <p:spPr>
          <a:xfrm>
            <a:off x="2853788" y="2151092"/>
            <a:ext cx="450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Х</a:t>
            </a:r>
            <a:r>
              <a:rPr lang="ru-RU" sz="1800" b="1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1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845E99-01D5-AEC5-6F21-DC854841E926}"/>
              </a:ext>
            </a:extLst>
          </p:cNvPr>
          <p:cNvSpPr txBox="1"/>
          <p:nvPr/>
        </p:nvSpPr>
        <p:spPr>
          <a:xfrm>
            <a:off x="5014797" y="2121794"/>
            <a:ext cx="450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Х</a:t>
            </a:r>
            <a:r>
              <a:rPr lang="ru-RU" sz="1800" b="1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1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9CAF2E-E03C-190C-0E0E-A4FB804A3CD4}"/>
              </a:ext>
            </a:extLst>
          </p:cNvPr>
          <p:cNvSpPr txBox="1"/>
          <p:nvPr/>
        </p:nvSpPr>
        <p:spPr>
          <a:xfrm>
            <a:off x="7505182" y="2151092"/>
            <a:ext cx="450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Х</a:t>
            </a:r>
            <a:r>
              <a:rPr lang="ru-RU" b="1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4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7C8B14-F604-1FAD-E23B-3E4EEE88A0D4}"/>
              </a:ext>
            </a:extLst>
          </p:cNvPr>
          <p:cNvSpPr txBox="1"/>
          <p:nvPr/>
        </p:nvSpPr>
        <p:spPr>
          <a:xfrm>
            <a:off x="9841339" y="2117347"/>
            <a:ext cx="582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Х</a:t>
            </a:r>
            <a:r>
              <a:rPr lang="ru-RU" sz="1800" b="1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20</a:t>
            </a:r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EC4DF7-31AB-9F69-0C17-73C48D6C3A56}"/>
              </a:ext>
            </a:extLst>
          </p:cNvPr>
          <p:cNvSpPr txBox="1"/>
          <p:nvPr/>
        </p:nvSpPr>
        <p:spPr>
          <a:xfrm>
            <a:off x="412434" y="4518815"/>
            <a:ext cx="2634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7A2D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АВТОНОМНЫЕ СИСТЕМЫ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6E6A42-74C8-331C-0FAA-AEDBC1A2FDF7}"/>
              </a:ext>
            </a:extLst>
          </p:cNvPr>
          <p:cNvSpPr txBox="1"/>
          <p:nvPr/>
        </p:nvSpPr>
        <p:spPr>
          <a:xfrm>
            <a:off x="3078915" y="4518815"/>
            <a:ext cx="2291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2D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 </a:t>
            </a:r>
            <a:br>
              <a:rPr lang="ru-RU" sz="1600" dirty="0">
                <a:solidFill>
                  <a:srgbClr val="92D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>
                <a:solidFill>
                  <a:srgbClr val="92D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РОБОТОТЕХНИКА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0BAE1A6-BC10-50DA-2C34-B51EFED34787}"/>
              </a:ext>
            </a:extLst>
          </p:cNvPr>
          <p:cNvSpPr txBox="1"/>
          <p:nvPr/>
        </p:nvSpPr>
        <p:spPr>
          <a:xfrm>
            <a:off x="5657267" y="4518815"/>
            <a:ext cx="6594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66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ИНФРАСТРУКТУРА ГАЗОПРОВОДОВ, СОТОВАЯ СВЯЗЬ,</a:t>
            </a:r>
            <a:br>
              <a:rPr lang="ru-RU" sz="1600" dirty="0">
                <a:solidFill>
                  <a:srgbClr val="FF66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>
                <a:solidFill>
                  <a:srgbClr val="FF66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КОМПЛЕКСЫ ОБЕСПЕЧЕНИЯ БЕЗОПАСНОСТИ И НАВИГАЦИИ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3F7BDFD-C940-73E4-4FC4-992EEB809B5F}"/>
              </a:ext>
            </a:extLst>
          </p:cNvPr>
          <p:cNvSpPr txBox="1"/>
          <p:nvPr/>
        </p:nvSpPr>
        <p:spPr>
          <a:xfrm>
            <a:off x="403766" y="5536680"/>
            <a:ext cx="2406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  <a:t>Системы радиосвязи, </a:t>
            </a:r>
            <a:b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  <a:t>телеметрии, мониторинга, </a:t>
            </a:r>
            <a:b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  <a:t>видеонаблюдения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03D452-3288-9078-F5B1-01B28CEE3C44}"/>
              </a:ext>
            </a:extLst>
          </p:cNvPr>
          <p:cNvSpPr txBox="1"/>
          <p:nvPr/>
        </p:nvSpPr>
        <p:spPr>
          <a:xfrm>
            <a:off x="3118672" y="5601685"/>
            <a:ext cx="2413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  <a:t>Средства индивидуальной мобильности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D80311-DA19-EB74-84A8-937260022128}"/>
              </a:ext>
            </a:extLst>
          </p:cNvPr>
          <p:cNvSpPr txBox="1"/>
          <p:nvPr/>
        </p:nvSpPr>
        <p:spPr>
          <a:xfrm>
            <a:off x="3098832" y="6007345"/>
            <a:ext cx="2596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  <a:t>Роботизированные</a:t>
            </a:r>
            <a:b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Century Gothic"/>
                <a:cs typeface="Segoe UI" panose="020B0502040204020203" pitchFamily="34" charset="0"/>
                <a:sym typeface="Century Gothic"/>
              </a:rPr>
              <a:t>платформы</a:t>
            </a: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7218EA5-CAF8-9035-C6C6-E7A4D584BAFE}"/>
              </a:ext>
            </a:extLst>
          </p:cNvPr>
          <p:cNvSpPr/>
          <p:nvPr/>
        </p:nvSpPr>
        <p:spPr>
          <a:xfrm>
            <a:off x="2997845" y="6576344"/>
            <a:ext cx="115675" cy="1156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9F7D1C2B-6A78-0562-DD33-1B4037A38A49}"/>
              </a:ext>
            </a:extLst>
          </p:cNvPr>
          <p:cNvSpPr/>
          <p:nvPr/>
        </p:nvSpPr>
        <p:spPr>
          <a:xfrm>
            <a:off x="5514659" y="6576344"/>
            <a:ext cx="115675" cy="1156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872670A-5B3A-7A93-FAEB-6134140A1725}"/>
              </a:ext>
            </a:extLst>
          </p:cNvPr>
          <p:cNvSpPr/>
          <p:nvPr/>
        </p:nvSpPr>
        <p:spPr>
          <a:xfrm>
            <a:off x="300038" y="4367814"/>
            <a:ext cx="11591925" cy="59339"/>
          </a:xfrm>
          <a:prstGeom prst="rect">
            <a:avLst/>
          </a:prstGeom>
          <a:gradFill>
            <a:gsLst>
              <a:gs pos="49000">
                <a:srgbClr val="FF9900"/>
              </a:gs>
              <a:gs pos="0">
                <a:srgbClr val="1BA2DD"/>
              </a:gs>
              <a:gs pos="27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3039A2-DFA2-A568-BB7E-62C96790E86D}"/>
              </a:ext>
            </a:extLst>
          </p:cNvPr>
          <p:cNvSpPr/>
          <p:nvPr/>
        </p:nvSpPr>
        <p:spPr>
          <a:xfrm>
            <a:off x="746874" y="1325919"/>
            <a:ext cx="354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ПАТЕНТ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D48D11-E203-32B5-2A2D-CA1BFC49BB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590" y="1403516"/>
            <a:ext cx="184684" cy="18336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5BBEED3-A346-5330-B05D-CF9D8B4B17EA}"/>
              </a:ext>
            </a:extLst>
          </p:cNvPr>
          <p:cNvSpPr/>
          <p:nvPr/>
        </p:nvSpPr>
        <p:spPr>
          <a:xfrm>
            <a:off x="394304" y="6180936"/>
            <a:ext cx="2455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/>
              </a:rPr>
              <a:t>Портативные устройства (туризм</a:t>
            </a:r>
            <a:r>
              <a:rPr lang="en-US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/>
              </a:rPr>
              <a:t>, </a:t>
            </a: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/>
              </a:rPr>
              <a:t>экспедиции)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C4F6ED-6CA5-B821-37D1-2FEFF5A2F08F}"/>
              </a:ext>
            </a:extLst>
          </p:cNvPr>
          <p:cNvSpPr txBox="1"/>
          <p:nvPr/>
        </p:nvSpPr>
        <p:spPr>
          <a:xfrm>
            <a:off x="3111174" y="6436853"/>
            <a:ext cx="2596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/>
              </a:rPr>
              <a:t>Специальное применение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3B98B76-9A2F-4F5A-B0F9-D829E072C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1147271" y="2144552"/>
            <a:ext cx="331135" cy="8633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3E66F985-96A2-4518-A6BD-2193407F59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500000">
            <a:off x="2686912" y="1863924"/>
            <a:ext cx="253802" cy="66171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E7CF13D-D3E9-4BCF-85DA-5878572FC8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500000">
            <a:off x="4812490" y="1871944"/>
            <a:ext cx="253802" cy="66171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9B1D4C51-DF55-4F5A-B0BB-ADE8522CF6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600000">
            <a:off x="7315060" y="1847881"/>
            <a:ext cx="253802" cy="66171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1B5EB35-0C70-446C-A863-138BAD05C6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600000">
            <a:off x="9673250" y="1847882"/>
            <a:ext cx="253802" cy="661719"/>
          </a:xfrm>
          <a:prstGeom prst="rect">
            <a:avLst/>
          </a:prstGeom>
        </p:spPr>
      </p:pic>
      <p:sp>
        <p:nvSpPr>
          <p:cNvPr id="59" name="Google Shape;279;p5">
            <a:extLst>
              <a:ext uri="{FF2B5EF4-FFF2-40B4-BE49-F238E27FC236}">
                <a16:creationId xmlns:a16="http://schemas.microsoft.com/office/drawing/2014/main" id="{B492D1CF-ECE2-492F-AFB1-29005A2ED2B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9224963" y="6417879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ru-RU" noProof="0" smtClean="0">
                <a:sym typeface="Century Gothic"/>
              </a:rPr>
              <a:pPr lvl="0"/>
              <a:t>6</a:t>
            </a:fld>
            <a:endParaRPr lang="ru-RU" noProof="0"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830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F382DE54-38B0-47A1-9C74-70E03BC70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63" y="3803208"/>
            <a:ext cx="717748" cy="705460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F977170A-C1BB-473F-97D9-43BC8468C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8" y="2865086"/>
            <a:ext cx="717748" cy="70546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EF12ABD-7B16-4039-A914-B21DF85DA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44" y="2865086"/>
            <a:ext cx="717748" cy="705460"/>
          </a:xfrm>
          <a:prstGeom prst="rect">
            <a:avLst/>
          </a:prstGeom>
        </p:spPr>
      </p:pic>
      <p:sp>
        <p:nvSpPr>
          <p:cNvPr id="89" name="Заголовок 2"/>
          <p:cNvSpPr txBox="1">
            <a:spLocks/>
          </p:cNvSpPr>
          <p:nvPr/>
        </p:nvSpPr>
        <p:spPr>
          <a:xfrm>
            <a:off x="193257" y="421568"/>
            <a:ext cx="11116894" cy="75713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5F5F5F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ТЕХНОЛОГИЯ ТОПАЗ ПРЕВОСХОДИТ ЛЮБЫЕ АЛЬТЕРНАТИВНЫЕ </a:t>
            </a:r>
            <a:br>
              <a:rPr lang="ru-RU" sz="2400" dirty="0">
                <a:solidFill>
                  <a:srgbClr val="5F5F5F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solidFill>
                  <a:srgbClr val="5F5F5F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РЕШЕНИЯ МОЩНОСТЬЮ ДО 1 кВт НА МИРОВОМ РЫНКЕ</a:t>
            </a:r>
          </a:p>
        </p:txBody>
      </p:sp>
      <p:sp>
        <p:nvSpPr>
          <p:cNvPr id="257" name="Текст 12">
            <a:extLst>
              <a:ext uri="{FF2B5EF4-FFF2-40B4-BE49-F238E27FC236}">
                <a16:creationId xmlns:a16="http://schemas.microsoft.com/office/drawing/2014/main" id="{C063A969-3E44-04C1-7419-B932F4760967}"/>
              </a:ext>
            </a:extLst>
          </p:cNvPr>
          <p:cNvSpPr txBox="1">
            <a:spLocks/>
          </p:cNvSpPr>
          <p:nvPr/>
        </p:nvSpPr>
        <p:spPr>
          <a:xfrm>
            <a:off x="1866617" y="1573819"/>
            <a:ext cx="4394314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RU" sz="2000" kern="120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None/>
              <a:defRPr lang="ru-RU" sz="2000" kern="120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None/>
              <a:defRPr lang="ru-RU" sz="2000" kern="120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defRPr lang="ru-RU" sz="2000" kern="120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1BA2DD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ТОПАЗ</a:t>
            </a:r>
            <a:r>
              <a:rPr lang="ru-RU" sz="1400" dirty="0">
                <a:solidFill>
                  <a:srgbClr val="5F5F5F"/>
                </a:solidFill>
                <a:latin typeface="Segoe UI" panose="020B0502040204020203" pitchFamily="34" charset="0"/>
                <a:ea typeface="Segoe UI Symbol" panose="020B0502040204020203" pitchFamily="34" charset="0"/>
              </a:rPr>
              <a:t> – запатентованная технология </a:t>
            </a:r>
            <a:br>
              <a:rPr lang="ru-RU" sz="1400" dirty="0">
                <a:solidFill>
                  <a:srgbClr val="5F5F5F"/>
                </a:solidFill>
                <a:latin typeface="Segoe UI" panose="020B0502040204020203" pitchFamily="34" charset="0"/>
                <a:ea typeface="Segoe UI Symbol" panose="020B0502040204020203" pitchFamily="34" charset="0"/>
              </a:rPr>
            </a:br>
            <a:r>
              <a:rPr lang="ru-RU" sz="1400" dirty="0">
                <a:solidFill>
                  <a:srgbClr val="5F5F5F"/>
                </a:solidFill>
                <a:latin typeface="Segoe UI" panose="020B0502040204020203" pitchFamily="34" charset="0"/>
                <a:ea typeface="Segoe UI Symbol" panose="020B0502040204020203" pitchFamily="34" charset="0"/>
              </a:rPr>
              <a:t>получения электроэнергии из пропан-бутана </a:t>
            </a:r>
            <a:br>
              <a:rPr lang="ru-RU" sz="1400" dirty="0">
                <a:solidFill>
                  <a:schemeClr val="accent5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</a:br>
            <a:r>
              <a:rPr lang="ru-RU" sz="1400" dirty="0">
                <a:solidFill>
                  <a:srgbClr val="5F5F5F"/>
                </a:solidFill>
                <a:latin typeface="Segoe UI" panose="020B0502040204020203" pitchFamily="34" charset="0"/>
                <a:ea typeface="Segoe UI Symbol" panose="020B0502040204020203" pitchFamily="34" charset="0"/>
              </a:rPr>
              <a:t>или других углеводородов </a:t>
            </a:r>
            <a:r>
              <a:rPr lang="ru-RU" sz="1400" dirty="0">
                <a:solidFill>
                  <a:srgbClr val="1BA2DD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эффективным, </a:t>
            </a:r>
            <a:br>
              <a:rPr lang="ru-RU" sz="1400" dirty="0">
                <a:solidFill>
                  <a:srgbClr val="1BA2DD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</a:br>
            <a:r>
              <a:rPr lang="ru-RU" sz="1400" dirty="0">
                <a:solidFill>
                  <a:srgbClr val="1BA2DD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экономичным и экологичным способом</a:t>
            </a:r>
          </a:p>
        </p:txBody>
      </p:sp>
      <p:pic>
        <p:nvPicPr>
          <p:cNvPr id="259" name="Рисунок 258">
            <a:extLst>
              <a:ext uri="{FF2B5EF4-FFF2-40B4-BE49-F238E27FC236}">
                <a16:creationId xmlns:a16="http://schemas.microsoft.com/office/drawing/2014/main" id="{2853A1D3-0148-EEA1-B7C3-C73F7865C4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5" y="1252678"/>
            <a:ext cx="1471288" cy="1446561"/>
          </a:xfrm>
          <a:prstGeom prst="rect">
            <a:avLst/>
          </a:prstGeom>
        </p:spPr>
      </p:pic>
      <p:grpSp>
        <p:nvGrpSpPr>
          <p:cNvPr id="285" name="Группа 284">
            <a:extLst>
              <a:ext uri="{FF2B5EF4-FFF2-40B4-BE49-F238E27FC236}">
                <a16:creationId xmlns:a16="http://schemas.microsoft.com/office/drawing/2014/main" id="{3F03A1B7-6DB8-0F9C-FDE0-A30972D56257}"/>
              </a:ext>
            </a:extLst>
          </p:cNvPr>
          <p:cNvGrpSpPr/>
          <p:nvPr/>
        </p:nvGrpSpPr>
        <p:grpSpPr>
          <a:xfrm>
            <a:off x="5136127" y="3039896"/>
            <a:ext cx="288911" cy="290382"/>
            <a:chOff x="525886" y="1582182"/>
            <a:chExt cx="613514" cy="643325"/>
          </a:xfrm>
        </p:grpSpPr>
        <p:sp>
          <p:nvSpPr>
            <p:cNvPr id="286" name="Freeform 5">
              <a:extLst>
                <a:ext uri="{FF2B5EF4-FFF2-40B4-BE49-F238E27FC236}">
                  <a16:creationId xmlns:a16="http://schemas.microsoft.com/office/drawing/2014/main" id="{94F13C85-D730-44F8-EFED-77B92C33C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886" y="1766813"/>
              <a:ext cx="613514" cy="458694"/>
            </a:xfrm>
            <a:custGeom>
              <a:avLst/>
              <a:gdLst>
                <a:gd name="T0" fmla="*/ 316 w 323"/>
                <a:gd name="T1" fmla="*/ 230 h 243"/>
                <a:gd name="T2" fmla="*/ 301 w 323"/>
                <a:gd name="T3" fmla="*/ 230 h 243"/>
                <a:gd name="T4" fmla="*/ 301 w 323"/>
                <a:gd name="T5" fmla="*/ 18 h 243"/>
                <a:gd name="T6" fmla="*/ 283 w 323"/>
                <a:gd name="T7" fmla="*/ 0 h 243"/>
                <a:gd name="T8" fmla="*/ 251 w 323"/>
                <a:gd name="T9" fmla="*/ 0 h 243"/>
                <a:gd name="T10" fmla="*/ 233 w 323"/>
                <a:gd name="T11" fmla="*/ 18 h 243"/>
                <a:gd name="T12" fmla="*/ 233 w 323"/>
                <a:gd name="T13" fmla="*/ 230 h 243"/>
                <a:gd name="T14" fmla="*/ 196 w 323"/>
                <a:gd name="T15" fmla="*/ 230 h 243"/>
                <a:gd name="T16" fmla="*/ 196 w 323"/>
                <a:gd name="T17" fmla="*/ 114 h 243"/>
                <a:gd name="T18" fmla="*/ 178 w 323"/>
                <a:gd name="T19" fmla="*/ 96 h 243"/>
                <a:gd name="T20" fmla="*/ 145 w 323"/>
                <a:gd name="T21" fmla="*/ 96 h 243"/>
                <a:gd name="T22" fmla="*/ 127 w 323"/>
                <a:gd name="T23" fmla="*/ 114 h 243"/>
                <a:gd name="T24" fmla="*/ 127 w 323"/>
                <a:gd name="T25" fmla="*/ 230 h 243"/>
                <a:gd name="T26" fmla="*/ 90 w 323"/>
                <a:gd name="T27" fmla="*/ 230 h 243"/>
                <a:gd name="T28" fmla="*/ 90 w 323"/>
                <a:gd name="T29" fmla="*/ 170 h 243"/>
                <a:gd name="T30" fmla="*/ 72 w 323"/>
                <a:gd name="T31" fmla="*/ 152 h 243"/>
                <a:gd name="T32" fmla="*/ 40 w 323"/>
                <a:gd name="T33" fmla="*/ 152 h 243"/>
                <a:gd name="T34" fmla="*/ 22 w 323"/>
                <a:gd name="T35" fmla="*/ 170 h 243"/>
                <a:gd name="T36" fmla="*/ 22 w 323"/>
                <a:gd name="T37" fmla="*/ 230 h 243"/>
                <a:gd name="T38" fmla="*/ 6 w 323"/>
                <a:gd name="T39" fmla="*/ 230 h 243"/>
                <a:gd name="T40" fmla="*/ 0 w 323"/>
                <a:gd name="T41" fmla="*/ 237 h 243"/>
                <a:gd name="T42" fmla="*/ 6 w 323"/>
                <a:gd name="T43" fmla="*/ 243 h 243"/>
                <a:gd name="T44" fmla="*/ 316 w 323"/>
                <a:gd name="T45" fmla="*/ 243 h 243"/>
                <a:gd name="T46" fmla="*/ 323 w 323"/>
                <a:gd name="T47" fmla="*/ 237 h 243"/>
                <a:gd name="T48" fmla="*/ 316 w 323"/>
                <a:gd name="T49" fmla="*/ 230 h 243"/>
                <a:gd name="T50" fmla="*/ 77 w 323"/>
                <a:gd name="T51" fmla="*/ 230 h 243"/>
                <a:gd name="T52" fmla="*/ 35 w 323"/>
                <a:gd name="T53" fmla="*/ 230 h 243"/>
                <a:gd name="T54" fmla="*/ 35 w 323"/>
                <a:gd name="T55" fmla="*/ 170 h 243"/>
                <a:gd name="T56" fmla="*/ 40 w 323"/>
                <a:gd name="T57" fmla="*/ 165 h 243"/>
                <a:gd name="T58" fmla="*/ 72 w 323"/>
                <a:gd name="T59" fmla="*/ 165 h 243"/>
                <a:gd name="T60" fmla="*/ 77 w 323"/>
                <a:gd name="T61" fmla="*/ 170 h 243"/>
                <a:gd name="T62" fmla="*/ 77 w 323"/>
                <a:gd name="T63" fmla="*/ 230 h 243"/>
                <a:gd name="T64" fmla="*/ 182 w 323"/>
                <a:gd name="T65" fmla="*/ 230 h 243"/>
                <a:gd name="T66" fmla="*/ 141 w 323"/>
                <a:gd name="T67" fmla="*/ 230 h 243"/>
                <a:gd name="T68" fmla="*/ 141 w 323"/>
                <a:gd name="T69" fmla="*/ 114 h 243"/>
                <a:gd name="T70" fmla="*/ 145 w 323"/>
                <a:gd name="T71" fmla="*/ 110 h 243"/>
                <a:gd name="T72" fmla="*/ 178 w 323"/>
                <a:gd name="T73" fmla="*/ 110 h 243"/>
                <a:gd name="T74" fmla="*/ 182 w 323"/>
                <a:gd name="T75" fmla="*/ 114 h 243"/>
                <a:gd name="T76" fmla="*/ 182 w 323"/>
                <a:gd name="T77" fmla="*/ 230 h 243"/>
                <a:gd name="T78" fmla="*/ 288 w 323"/>
                <a:gd name="T79" fmla="*/ 230 h 243"/>
                <a:gd name="T80" fmla="*/ 246 w 323"/>
                <a:gd name="T81" fmla="*/ 230 h 243"/>
                <a:gd name="T82" fmla="*/ 246 w 323"/>
                <a:gd name="T83" fmla="*/ 18 h 243"/>
                <a:gd name="T84" fmla="*/ 251 w 323"/>
                <a:gd name="T85" fmla="*/ 13 h 243"/>
                <a:gd name="T86" fmla="*/ 283 w 323"/>
                <a:gd name="T87" fmla="*/ 13 h 243"/>
                <a:gd name="T88" fmla="*/ 288 w 323"/>
                <a:gd name="T89" fmla="*/ 18 h 243"/>
                <a:gd name="T90" fmla="*/ 288 w 323"/>
                <a:gd name="T91" fmla="*/ 23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3" h="243">
                  <a:moveTo>
                    <a:pt x="316" y="230"/>
                  </a:moveTo>
                  <a:cubicBezTo>
                    <a:pt x="301" y="230"/>
                    <a:pt x="301" y="230"/>
                    <a:pt x="301" y="230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8"/>
                    <a:pt x="293" y="0"/>
                    <a:pt x="283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41" y="0"/>
                    <a:pt x="233" y="8"/>
                    <a:pt x="233" y="18"/>
                  </a:cubicBezTo>
                  <a:cubicBezTo>
                    <a:pt x="233" y="230"/>
                    <a:pt x="233" y="230"/>
                    <a:pt x="233" y="230"/>
                  </a:cubicBezTo>
                  <a:cubicBezTo>
                    <a:pt x="196" y="230"/>
                    <a:pt x="196" y="230"/>
                    <a:pt x="196" y="230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196" y="104"/>
                    <a:pt x="188" y="96"/>
                    <a:pt x="178" y="96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35" y="96"/>
                    <a:pt x="127" y="104"/>
                    <a:pt x="127" y="114"/>
                  </a:cubicBezTo>
                  <a:cubicBezTo>
                    <a:pt x="127" y="230"/>
                    <a:pt x="127" y="230"/>
                    <a:pt x="127" y="230"/>
                  </a:cubicBezTo>
                  <a:cubicBezTo>
                    <a:pt x="90" y="230"/>
                    <a:pt x="90" y="230"/>
                    <a:pt x="90" y="230"/>
                  </a:cubicBezTo>
                  <a:cubicBezTo>
                    <a:pt x="90" y="170"/>
                    <a:pt x="90" y="170"/>
                    <a:pt x="90" y="170"/>
                  </a:cubicBezTo>
                  <a:cubicBezTo>
                    <a:pt x="90" y="160"/>
                    <a:pt x="82" y="152"/>
                    <a:pt x="72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0" y="152"/>
                    <a:pt x="22" y="160"/>
                    <a:pt x="22" y="170"/>
                  </a:cubicBezTo>
                  <a:cubicBezTo>
                    <a:pt x="22" y="230"/>
                    <a:pt x="22" y="230"/>
                    <a:pt x="22" y="230"/>
                  </a:cubicBezTo>
                  <a:cubicBezTo>
                    <a:pt x="6" y="230"/>
                    <a:pt x="6" y="230"/>
                    <a:pt x="6" y="230"/>
                  </a:cubicBezTo>
                  <a:cubicBezTo>
                    <a:pt x="3" y="230"/>
                    <a:pt x="0" y="233"/>
                    <a:pt x="0" y="237"/>
                  </a:cubicBezTo>
                  <a:cubicBezTo>
                    <a:pt x="0" y="240"/>
                    <a:pt x="3" y="243"/>
                    <a:pt x="6" y="243"/>
                  </a:cubicBezTo>
                  <a:cubicBezTo>
                    <a:pt x="316" y="243"/>
                    <a:pt x="316" y="243"/>
                    <a:pt x="316" y="243"/>
                  </a:cubicBezTo>
                  <a:cubicBezTo>
                    <a:pt x="320" y="243"/>
                    <a:pt x="323" y="240"/>
                    <a:pt x="323" y="237"/>
                  </a:cubicBezTo>
                  <a:cubicBezTo>
                    <a:pt x="323" y="233"/>
                    <a:pt x="320" y="230"/>
                    <a:pt x="316" y="230"/>
                  </a:cubicBezTo>
                  <a:close/>
                  <a:moveTo>
                    <a:pt x="77" y="230"/>
                  </a:moveTo>
                  <a:cubicBezTo>
                    <a:pt x="35" y="230"/>
                    <a:pt x="35" y="230"/>
                    <a:pt x="35" y="23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67"/>
                    <a:pt x="37" y="165"/>
                    <a:pt x="40" y="165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7" y="167"/>
                    <a:pt x="77" y="170"/>
                  </a:cubicBezTo>
                  <a:cubicBezTo>
                    <a:pt x="77" y="230"/>
                    <a:pt x="77" y="230"/>
                    <a:pt x="77" y="230"/>
                  </a:cubicBezTo>
                  <a:close/>
                  <a:moveTo>
                    <a:pt x="182" y="230"/>
                  </a:moveTo>
                  <a:cubicBezTo>
                    <a:pt x="141" y="230"/>
                    <a:pt x="141" y="230"/>
                    <a:pt x="141" y="230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1" y="112"/>
                    <a:pt x="143" y="110"/>
                    <a:pt x="145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80" y="110"/>
                    <a:pt x="182" y="112"/>
                    <a:pt x="182" y="114"/>
                  </a:cubicBezTo>
                  <a:lnTo>
                    <a:pt x="182" y="230"/>
                  </a:lnTo>
                  <a:close/>
                  <a:moveTo>
                    <a:pt x="288" y="230"/>
                  </a:moveTo>
                  <a:cubicBezTo>
                    <a:pt x="246" y="230"/>
                    <a:pt x="246" y="230"/>
                    <a:pt x="246" y="230"/>
                  </a:cubicBezTo>
                  <a:cubicBezTo>
                    <a:pt x="246" y="18"/>
                    <a:pt x="246" y="18"/>
                    <a:pt x="246" y="18"/>
                  </a:cubicBezTo>
                  <a:cubicBezTo>
                    <a:pt x="246" y="15"/>
                    <a:pt x="248" y="13"/>
                    <a:pt x="251" y="13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6" y="13"/>
                    <a:pt x="288" y="15"/>
                    <a:pt x="288" y="18"/>
                  </a:cubicBezTo>
                  <a:cubicBezTo>
                    <a:pt x="288" y="230"/>
                    <a:pt x="288" y="230"/>
                    <a:pt x="288" y="2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Freeform 6">
              <a:extLst>
                <a:ext uri="{FF2B5EF4-FFF2-40B4-BE49-F238E27FC236}">
                  <a16:creationId xmlns:a16="http://schemas.microsoft.com/office/drawing/2014/main" id="{FF95F39C-6D9A-E0C4-7707-D1549118A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4" y="1582182"/>
              <a:ext cx="466386" cy="350992"/>
            </a:xfrm>
            <a:custGeom>
              <a:avLst/>
              <a:gdLst>
                <a:gd name="T0" fmla="*/ 245 w 245"/>
                <a:gd name="T1" fmla="*/ 7 h 186"/>
                <a:gd name="T2" fmla="*/ 243 w 245"/>
                <a:gd name="T3" fmla="*/ 2 h 186"/>
                <a:gd name="T4" fmla="*/ 238 w 245"/>
                <a:gd name="T5" fmla="*/ 0 h 186"/>
                <a:gd name="T6" fmla="*/ 238 w 245"/>
                <a:gd name="T7" fmla="*/ 0 h 186"/>
                <a:gd name="T8" fmla="*/ 198 w 245"/>
                <a:gd name="T9" fmla="*/ 0 h 186"/>
                <a:gd name="T10" fmla="*/ 191 w 245"/>
                <a:gd name="T11" fmla="*/ 7 h 186"/>
                <a:gd name="T12" fmla="*/ 198 w 245"/>
                <a:gd name="T13" fmla="*/ 14 h 186"/>
                <a:gd name="T14" fmla="*/ 223 w 245"/>
                <a:gd name="T15" fmla="*/ 14 h 186"/>
                <a:gd name="T16" fmla="*/ 157 w 245"/>
                <a:gd name="T17" fmla="*/ 80 h 186"/>
                <a:gd name="T18" fmla="*/ 132 w 245"/>
                <a:gd name="T19" fmla="*/ 55 h 186"/>
                <a:gd name="T20" fmla="*/ 127 w 245"/>
                <a:gd name="T21" fmla="*/ 53 h 186"/>
                <a:gd name="T22" fmla="*/ 123 w 245"/>
                <a:gd name="T23" fmla="*/ 55 h 186"/>
                <a:gd name="T24" fmla="*/ 3 w 245"/>
                <a:gd name="T25" fmla="*/ 174 h 186"/>
                <a:gd name="T26" fmla="*/ 3 w 245"/>
                <a:gd name="T27" fmla="*/ 184 h 186"/>
                <a:gd name="T28" fmla="*/ 8 w 245"/>
                <a:gd name="T29" fmla="*/ 186 h 186"/>
                <a:gd name="T30" fmla="*/ 12 w 245"/>
                <a:gd name="T31" fmla="*/ 184 h 186"/>
                <a:gd name="T32" fmla="*/ 127 w 245"/>
                <a:gd name="T33" fmla="*/ 69 h 186"/>
                <a:gd name="T34" fmla="*/ 152 w 245"/>
                <a:gd name="T35" fmla="*/ 94 h 186"/>
                <a:gd name="T36" fmla="*/ 161 w 245"/>
                <a:gd name="T37" fmla="*/ 94 h 186"/>
                <a:gd name="T38" fmla="*/ 232 w 245"/>
                <a:gd name="T39" fmla="*/ 23 h 186"/>
                <a:gd name="T40" fmla="*/ 232 w 245"/>
                <a:gd name="T41" fmla="*/ 46 h 186"/>
                <a:gd name="T42" fmla="*/ 239 w 245"/>
                <a:gd name="T43" fmla="*/ 52 h 186"/>
                <a:gd name="T44" fmla="*/ 245 w 245"/>
                <a:gd name="T45" fmla="*/ 46 h 186"/>
                <a:gd name="T46" fmla="*/ 245 w 245"/>
                <a:gd name="T47" fmla="*/ 8 h 186"/>
                <a:gd name="T48" fmla="*/ 245 w 245"/>
                <a:gd name="T49" fmla="*/ 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5" h="186">
                  <a:moveTo>
                    <a:pt x="245" y="7"/>
                  </a:moveTo>
                  <a:cubicBezTo>
                    <a:pt x="245" y="6"/>
                    <a:pt x="245" y="4"/>
                    <a:pt x="243" y="2"/>
                  </a:cubicBezTo>
                  <a:cubicBezTo>
                    <a:pt x="242" y="1"/>
                    <a:pt x="240" y="0"/>
                    <a:pt x="238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4" y="0"/>
                    <a:pt x="191" y="3"/>
                    <a:pt x="191" y="7"/>
                  </a:cubicBezTo>
                  <a:cubicBezTo>
                    <a:pt x="191" y="11"/>
                    <a:pt x="194" y="14"/>
                    <a:pt x="198" y="14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1" y="54"/>
                    <a:pt x="129" y="53"/>
                    <a:pt x="127" y="53"/>
                  </a:cubicBezTo>
                  <a:cubicBezTo>
                    <a:pt x="125" y="53"/>
                    <a:pt x="124" y="54"/>
                    <a:pt x="123" y="55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0" y="177"/>
                    <a:pt x="0" y="181"/>
                    <a:pt x="3" y="184"/>
                  </a:cubicBezTo>
                  <a:cubicBezTo>
                    <a:pt x="4" y="185"/>
                    <a:pt x="6" y="186"/>
                    <a:pt x="8" y="186"/>
                  </a:cubicBezTo>
                  <a:cubicBezTo>
                    <a:pt x="9" y="186"/>
                    <a:pt x="11" y="185"/>
                    <a:pt x="12" y="184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5" y="96"/>
                    <a:pt x="159" y="96"/>
                    <a:pt x="161" y="94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232" y="46"/>
                    <a:pt x="232" y="46"/>
                    <a:pt x="232" y="46"/>
                  </a:cubicBezTo>
                  <a:cubicBezTo>
                    <a:pt x="232" y="49"/>
                    <a:pt x="235" y="52"/>
                    <a:pt x="239" y="52"/>
                  </a:cubicBezTo>
                  <a:cubicBezTo>
                    <a:pt x="242" y="52"/>
                    <a:pt x="245" y="49"/>
                    <a:pt x="245" y="46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45" y="8"/>
                    <a:pt x="245" y="8"/>
                    <a:pt x="245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Oval 7">
              <a:extLst>
                <a:ext uri="{FF2B5EF4-FFF2-40B4-BE49-F238E27FC236}">
                  <a16:creationId xmlns:a16="http://schemas.microsoft.com/office/drawing/2014/main" id="{172649E1-6E53-F7AF-204A-F4206F454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14" y="1952407"/>
              <a:ext cx="26925" cy="240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9" name="Группа 288">
            <a:extLst>
              <a:ext uri="{FF2B5EF4-FFF2-40B4-BE49-F238E27FC236}">
                <a16:creationId xmlns:a16="http://schemas.microsoft.com/office/drawing/2014/main" id="{DFEB2134-66BA-F7F8-319D-9BA4024A9DAA}"/>
              </a:ext>
            </a:extLst>
          </p:cNvPr>
          <p:cNvGrpSpPr/>
          <p:nvPr/>
        </p:nvGrpSpPr>
        <p:grpSpPr>
          <a:xfrm>
            <a:off x="8781494" y="4012671"/>
            <a:ext cx="321397" cy="287139"/>
            <a:chOff x="-1946529" y="1651432"/>
            <a:chExt cx="1120775" cy="1071563"/>
          </a:xfrm>
          <a:solidFill>
            <a:schemeClr val="bg1">
              <a:lumMod val="65000"/>
            </a:schemeClr>
          </a:solidFill>
        </p:grpSpPr>
        <p:sp>
          <p:nvSpPr>
            <p:cNvPr id="290" name="Freeform 12">
              <a:extLst>
                <a:ext uri="{FF2B5EF4-FFF2-40B4-BE49-F238E27FC236}">
                  <a16:creationId xmlns:a16="http://schemas.microsoft.com/office/drawing/2014/main" id="{2684DE60-B7DE-A21A-F85D-ECC3B5431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46529" y="1651432"/>
              <a:ext cx="1120775" cy="1071563"/>
            </a:xfrm>
            <a:custGeom>
              <a:avLst/>
              <a:gdLst>
                <a:gd name="T0" fmla="*/ 312 w 357"/>
                <a:gd name="T1" fmla="*/ 78 h 344"/>
                <a:gd name="T2" fmla="*/ 302 w 357"/>
                <a:gd name="T3" fmla="*/ 76 h 344"/>
                <a:gd name="T4" fmla="*/ 301 w 357"/>
                <a:gd name="T5" fmla="*/ 85 h 344"/>
                <a:gd name="T6" fmla="*/ 281 w 357"/>
                <a:gd name="T7" fmla="*/ 284 h 344"/>
                <a:gd name="T8" fmla="*/ 170 w 357"/>
                <a:gd name="T9" fmla="*/ 330 h 344"/>
                <a:gd name="T10" fmla="*/ 59 w 357"/>
                <a:gd name="T11" fmla="*/ 284 h 344"/>
                <a:gd name="T12" fmla="*/ 13 w 357"/>
                <a:gd name="T13" fmla="*/ 173 h 344"/>
                <a:gd name="T14" fmla="*/ 59 w 357"/>
                <a:gd name="T15" fmla="*/ 62 h 344"/>
                <a:gd name="T16" fmla="*/ 260 w 357"/>
                <a:gd name="T17" fmla="*/ 44 h 344"/>
                <a:gd name="T18" fmla="*/ 270 w 357"/>
                <a:gd name="T19" fmla="*/ 43 h 344"/>
                <a:gd name="T20" fmla="*/ 268 w 357"/>
                <a:gd name="T21" fmla="*/ 33 h 344"/>
                <a:gd name="T22" fmla="*/ 156 w 357"/>
                <a:gd name="T23" fmla="*/ 3 h 344"/>
                <a:gd name="T24" fmla="*/ 50 w 357"/>
                <a:gd name="T25" fmla="*/ 52 h 344"/>
                <a:gd name="T26" fmla="*/ 0 w 357"/>
                <a:gd name="T27" fmla="*/ 173 h 344"/>
                <a:gd name="T28" fmla="*/ 50 w 357"/>
                <a:gd name="T29" fmla="*/ 294 h 344"/>
                <a:gd name="T30" fmla="*/ 170 w 357"/>
                <a:gd name="T31" fmla="*/ 344 h 344"/>
                <a:gd name="T32" fmla="*/ 291 w 357"/>
                <a:gd name="T33" fmla="*/ 294 h 344"/>
                <a:gd name="T34" fmla="*/ 312 w 357"/>
                <a:gd name="T35" fmla="*/ 7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7" h="344">
                  <a:moveTo>
                    <a:pt x="312" y="78"/>
                  </a:moveTo>
                  <a:cubicBezTo>
                    <a:pt x="310" y="75"/>
                    <a:pt x="305" y="74"/>
                    <a:pt x="302" y="76"/>
                  </a:cubicBezTo>
                  <a:cubicBezTo>
                    <a:pt x="299" y="78"/>
                    <a:pt x="299" y="82"/>
                    <a:pt x="301" y="85"/>
                  </a:cubicBezTo>
                  <a:cubicBezTo>
                    <a:pt x="343" y="147"/>
                    <a:pt x="334" y="231"/>
                    <a:pt x="281" y="284"/>
                  </a:cubicBezTo>
                  <a:cubicBezTo>
                    <a:pt x="252" y="314"/>
                    <a:pt x="212" y="330"/>
                    <a:pt x="170" y="330"/>
                  </a:cubicBezTo>
                  <a:cubicBezTo>
                    <a:pt x="128" y="330"/>
                    <a:pt x="89" y="314"/>
                    <a:pt x="59" y="284"/>
                  </a:cubicBezTo>
                  <a:cubicBezTo>
                    <a:pt x="29" y="255"/>
                    <a:pt x="13" y="215"/>
                    <a:pt x="13" y="173"/>
                  </a:cubicBezTo>
                  <a:cubicBezTo>
                    <a:pt x="13" y="131"/>
                    <a:pt x="29" y="92"/>
                    <a:pt x="59" y="62"/>
                  </a:cubicBezTo>
                  <a:cubicBezTo>
                    <a:pt x="113" y="8"/>
                    <a:pt x="198" y="0"/>
                    <a:pt x="260" y="44"/>
                  </a:cubicBezTo>
                  <a:cubicBezTo>
                    <a:pt x="263" y="46"/>
                    <a:pt x="267" y="46"/>
                    <a:pt x="270" y="43"/>
                  </a:cubicBezTo>
                  <a:cubicBezTo>
                    <a:pt x="272" y="40"/>
                    <a:pt x="271" y="35"/>
                    <a:pt x="268" y="33"/>
                  </a:cubicBezTo>
                  <a:cubicBezTo>
                    <a:pt x="235" y="11"/>
                    <a:pt x="196" y="0"/>
                    <a:pt x="156" y="3"/>
                  </a:cubicBezTo>
                  <a:cubicBezTo>
                    <a:pt x="116" y="6"/>
                    <a:pt x="78" y="24"/>
                    <a:pt x="50" y="52"/>
                  </a:cubicBezTo>
                  <a:cubicBezTo>
                    <a:pt x="17" y="85"/>
                    <a:pt x="0" y="128"/>
                    <a:pt x="0" y="173"/>
                  </a:cubicBezTo>
                  <a:cubicBezTo>
                    <a:pt x="0" y="219"/>
                    <a:pt x="17" y="261"/>
                    <a:pt x="50" y="294"/>
                  </a:cubicBezTo>
                  <a:cubicBezTo>
                    <a:pt x="82" y="326"/>
                    <a:pt x="125" y="344"/>
                    <a:pt x="170" y="344"/>
                  </a:cubicBezTo>
                  <a:cubicBezTo>
                    <a:pt x="216" y="344"/>
                    <a:pt x="259" y="326"/>
                    <a:pt x="291" y="294"/>
                  </a:cubicBezTo>
                  <a:cubicBezTo>
                    <a:pt x="348" y="236"/>
                    <a:pt x="357" y="145"/>
                    <a:pt x="312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Freeform 13">
              <a:extLst>
                <a:ext uri="{FF2B5EF4-FFF2-40B4-BE49-F238E27FC236}">
                  <a16:creationId xmlns:a16="http://schemas.microsoft.com/office/drawing/2014/main" id="{81F5D9BA-B57C-08B9-0122-EF3862368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49692" y="1757795"/>
              <a:ext cx="873125" cy="866775"/>
            </a:xfrm>
            <a:custGeom>
              <a:avLst/>
              <a:gdLst>
                <a:gd name="T0" fmla="*/ 139 w 278"/>
                <a:gd name="T1" fmla="*/ 0 h 278"/>
                <a:gd name="T2" fmla="*/ 0 w 278"/>
                <a:gd name="T3" fmla="*/ 139 h 278"/>
                <a:gd name="T4" fmla="*/ 139 w 278"/>
                <a:gd name="T5" fmla="*/ 278 h 278"/>
                <a:gd name="T6" fmla="*/ 278 w 278"/>
                <a:gd name="T7" fmla="*/ 139 h 278"/>
                <a:gd name="T8" fmla="*/ 139 w 278"/>
                <a:gd name="T9" fmla="*/ 0 h 278"/>
                <a:gd name="T10" fmla="*/ 139 w 278"/>
                <a:gd name="T11" fmla="*/ 265 h 278"/>
                <a:gd name="T12" fmla="*/ 14 w 278"/>
                <a:gd name="T13" fmla="*/ 139 h 278"/>
                <a:gd name="T14" fmla="*/ 139 w 278"/>
                <a:gd name="T15" fmla="*/ 14 h 278"/>
                <a:gd name="T16" fmla="*/ 265 w 278"/>
                <a:gd name="T17" fmla="*/ 139 h 278"/>
                <a:gd name="T18" fmla="*/ 139 w 278"/>
                <a:gd name="T19" fmla="*/ 26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278">
                  <a:moveTo>
                    <a:pt x="139" y="0"/>
                  </a:moveTo>
                  <a:cubicBezTo>
                    <a:pt x="63" y="0"/>
                    <a:pt x="0" y="62"/>
                    <a:pt x="0" y="139"/>
                  </a:cubicBezTo>
                  <a:cubicBezTo>
                    <a:pt x="0" y="216"/>
                    <a:pt x="63" y="278"/>
                    <a:pt x="139" y="278"/>
                  </a:cubicBezTo>
                  <a:cubicBezTo>
                    <a:pt x="216" y="278"/>
                    <a:pt x="278" y="216"/>
                    <a:pt x="278" y="139"/>
                  </a:cubicBezTo>
                  <a:cubicBezTo>
                    <a:pt x="278" y="62"/>
                    <a:pt x="216" y="0"/>
                    <a:pt x="139" y="0"/>
                  </a:cubicBezTo>
                  <a:close/>
                  <a:moveTo>
                    <a:pt x="139" y="265"/>
                  </a:moveTo>
                  <a:cubicBezTo>
                    <a:pt x="70" y="265"/>
                    <a:pt x="14" y="208"/>
                    <a:pt x="14" y="139"/>
                  </a:cubicBezTo>
                  <a:cubicBezTo>
                    <a:pt x="14" y="70"/>
                    <a:pt x="70" y="14"/>
                    <a:pt x="139" y="14"/>
                  </a:cubicBezTo>
                  <a:cubicBezTo>
                    <a:pt x="208" y="14"/>
                    <a:pt x="265" y="70"/>
                    <a:pt x="265" y="139"/>
                  </a:cubicBezTo>
                  <a:cubicBezTo>
                    <a:pt x="265" y="208"/>
                    <a:pt x="208" y="265"/>
                    <a:pt x="139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14">
              <a:extLst>
                <a:ext uri="{FF2B5EF4-FFF2-40B4-BE49-F238E27FC236}">
                  <a16:creationId xmlns:a16="http://schemas.microsoft.com/office/drawing/2014/main" id="{0E2601D4-5BC6-3807-756D-6D2493CC4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84567" y="1951470"/>
              <a:ext cx="212725" cy="376238"/>
            </a:xfrm>
            <a:custGeom>
              <a:avLst/>
              <a:gdLst>
                <a:gd name="T0" fmla="*/ 66 w 68"/>
                <a:gd name="T1" fmla="*/ 110 h 121"/>
                <a:gd name="T2" fmla="*/ 44 w 68"/>
                <a:gd name="T3" fmla="*/ 88 h 121"/>
                <a:gd name="T4" fmla="*/ 46 w 68"/>
                <a:gd name="T5" fmla="*/ 77 h 121"/>
                <a:gd name="T6" fmla="*/ 30 w 68"/>
                <a:gd name="T7" fmla="*/ 55 h 121"/>
                <a:gd name="T8" fmla="*/ 30 w 68"/>
                <a:gd name="T9" fmla="*/ 6 h 121"/>
                <a:gd name="T10" fmla="*/ 23 w 68"/>
                <a:gd name="T11" fmla="*/ 0 h 121"/>
                <a:gd name="T12" fmla="*/ 17 w 68"/>
                <a:gd name="T13" fmla="*/ 6 h 121"/>
                <a:gd name="T14" fmla="*/ 17 w 68"/>
                <a:gd name="T15" fmla="*/ 55 h 121"/>
                <a:gd name="T16" fmla="*/ 0 w 68"/>
                <a:gd name="T17" fmla="*/ 77 h 121"/>
                <a:gd name="T18" fmla="*/ 23 w 68"/>
                <a:gd name="T19" fmla="*/ 100 h 121"/>
                <a:gd name="T20" fmla="*/ 34 w 68"/>
                <a:gd name="T21" fmla="*/ 98 h 121"/>
                <a:gd name="T22" fmla="*/ 56 w 68"/>
                <a:gd name="T23" fmla="*/ 119 h 121"/>
                <a:gd name="T24" fmla="*/ 61 w 68"/>
                <a:gd name="T25" fmla="*/ 121 h 121"/>
                <a:gd name="T26" fmla="*/ 66 w 68"/>
                <a:gd name="T27" fmla="*/ 119 h 121"/>
                <a:gd name="T28" fmla="*/ 66 w 68"/>
                <a:gd name="T29" fmla="*/ 110 h 121"/>
                <a:gd name="T30" fmla="*/ 13 w 68"/>
                <a:gd name="T31" fmla="*/ 77 h 121"/>
                <a:gd name="T32" fmla="*/ 23 w 68"/>
                <a:gd name="T33" fmla="*/ 67 h 121"/>
                <a:gd name="T34" fmla="*/ 33 w 68"/>
                <a:gd name="T35" fmla="*/ 77 h 121"/>
                <a:gd name="T36" fmla="*/ 23 w 68"/>
                <a:gd name="T37" fmla="*/ 87 h 121"/>
                <a:gd name="T38" fmla="*/ 13 w 68"/>
                <a:gd name="T39" fmla="*/ 7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121">
                  <a:moveTo>
                    <a:pt x="66" y="110"/>
                  </a:moveTo>
                  <a:cubicBezTo>
                    <a:pt x="44" y="88"/>
                    <a:pt x="44" y="88"/>
                    <a:pt x="44" y="88"/>
                  </a:cubicBezTo>
                  <a:cubicBezTo>
                    <a:pt x="45" y="85"/>
                    <a:pt x="46" y="81"/>
                    <a:pt x="46" y="77"/>
                  </a:cubicBezTo>
                  <a:cubicBezTo>
                    <a:pt x="46" y="67"/>
                    <a:pt x="39" y="58"/>
                    <a:pt x="30" y="5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3"/>
                    <a:pt x="27" y="0"/>
                    <a:pt x="23" y="0"/>
                  </a:cubicBezTo>
                  <a:cubicBezTo>
                    <a:pt x="19" y="0"/>
                    <a:pt x="17" y="3"/>
                    <a:pt x="17" y="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7" y="58"/>
                    <a:pt x="0" y="67"/>
                    <a:pt x="0" y="77"/>
                  </a:cubicBezTo>
                  <a:cubicBezTo>
                    <a:pt x="0" y="90"/>
                    <a:pt x="10" y="100"/>
                    <a:pt x="23" y="100"/>
                  </a:cubicBezTo>
                  <a:cubicBezTo>
                    <a:pt x="27" y="100"/>
                    <a:pt x="31" y="99"/>
                    <a:pt x="34" y="98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7" y="121"/>
                    <a:pt x="59" y="121"/>
                    <a:pt x="61" y="121"/>
                  </a:cubicBezTo>
                  <a:cubicBezTo>
                    <a:pt x="63" y="121"/>
                    <a:pt x="64" y="121"/>
                    <a:pt x="66" y="119"/>
                  </a:cubicBezTo>
                  <a:cubicBezTo>
                    <a:pt x="68" y="117"/>
                    <a:pt x="68" y="113"/>
                    <a:pt x="66" y="110"/>
                  </a:cubicBezTo>
                  <a:close/>
                  <a:moveTo>
                    <a:pt x="13" y="77"/>
                  </a:moveTo>
                  <a:cubicBezTo>
                    <a:pt x="13" y="72"/>
                    <a:pt x="18" y="67"/>
                    <a:pt x="23" y="67"/>
                  </a:cubicBezTo>
                  <a:cubicBezTo>
                    <a:pt x="29" y="67"/>
                    <a:pt x="33" y="72"/>
                    <a:pt x="33" y="77"/>
                  </a:cubicBezTo>
                  <a:cubicBezTo>
                    <a:pt x="33" y="83"/>
                    <a:pt x="29" y="87"/>
                    <a:pt x="23" y="87"/>
                  </a:cubicBezTo>
                  <a:cubicBezTo>
                    <a:pt x="18" y="87"/>
                    <a:pt x="13" y="83"/>
                    <a:pt x="1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Freeform 15">
              <a:extLst>
                <a:ext uri="{FF2B5EF4-FFF2-40B4-BE49-F238E27FC236}">
                  <a16:creationId xmlns:a16="http://schemas.microsoft.com/office/drawing/2014/main" id="{A2AE7E9E-DC2F-C6E6-56FE-ED010009C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2179" y="1841932"/>
              <a:ext cx="41275" cy="61913"/>
            </a:xfrm>
            <a:custGeom>
              <a:avLst/>
              <a:gdLst>
                <a:gd name="T0" fmla="*/ 6 w 13"/>
                <a:gd name="T1" fmla="*/ 20 h 20"/>
                <a:gd name="T2" fmla="*/ 13 w 13"/>
                <a:gd name="T3" fmla="*/ 14 h 20"/>
                <a:gd name="T4" fmla="*/ 13 w 13"/>
                <a:gd name="T5" fmla="*/ 7 h 20"/>
                <a:gd name="T6" fmla="*/ 6 w 13"/>
                <a:gd name="T7" fmla="*/ 0 h 20"/>
                <a:gd name="T8" fmla="*/ 0 w 13"/>
                <a:gd name="T9" fmla="*/ 7 h 20"/>
                <a:gd name="T10" fmla="*/ 0 w 13"/>
                <a:gd name="T11" fmla="*/ 14 h 20"/>
                <a:gd name="T12" fmla="*/ 6 w 1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0">
                  <a:moveTo>
                    <a:pt x="6" y="20"/>
                  </a:moveTo>
                  <a:cubicBezTo>
                    <a:pt x="10" y="20"/>
                    <a:pt x="13" y="17"/>
                    <a:pt x="13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Freeform 16">
              <a:extLst>
                <a:ext uri="{FF2B5EF4-FFF2-40B4-BE49-F238E27FC236}">
                  <a16:creationId xmlns:a16="http://schemas.microsoft.com/office/drawing/2014/main" id="{0BE1ED69-9880-998C-1A9B-95535E977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2042" y="1883207"/>
              <a:ext cx="60325" cy="61913"/>
            </a:xfrm>
            <a:custGeom>
              <a:avLst/>
              <a:gdLst>
                <a:gd name="T0" fmla="*/ 13 w 19"/>
                <a:gd name="T1" fmla="*/ 5 h 20"/>
                <a:gd name="T2" fmla="*/ 4 w 19"/>
                <a:gd name="T3" fmla="*/ 2 h 20"/>
                <a:gd name="T4" fmla="*/ 2 w 19"/>
                <a:gd name="T5" fmla="*/ 11 h 20"/>
                <a:gd name="T6" fmla="*/ 5 w 19"/>
                <a:gd name="T7" fmla="*/ 17 h 20"/>
                <a:gd name="T8" fmla="*/ 11 w 19"/>
                <a:gd name="T9" fmla="*/ 20 h 20"/>
                <a:gd name="T10" fmla="*/ 14 w 19"/>
                <a:gd name="T11" fmla="*/ 20 h 20"/>
                <a:gd name="T12" fmla="*/ 17 w 19"/>
                <a:gd name="T13" fmla="*/ 10 h 20"/>
                <a:gd name="T14" fmla="*/ 13 w 19"/>
                <a:gd name="T1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0">
                  <a:moveTo>
                    <a:pt x="13" y="5"/>
                  </a:moveTo>
                  <a:cubicBezTo>
                    <a:pt x="11" y="1"/>
                    <a:pt x="7" y="0"/>
                    <a:pt x="4" y="2"/>
                  </a:cubicBezTo>
                  <a:cubicBezTo>
                    <a:pt x="1" y="4"/>
                    <a:pt x="0" y="8"/>
                    <a:pt x="2" y="1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9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7" y="18"/>
                    <a:pt x="19" y="14"/>
                    <a:pt x="17" y="10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Freeform 17">
              <a:extLst>
                <a:ext uri="{FF2B5EF4-FFF2-40B4-BE49-F238E27FC236}">
                  <a16:creationId xmlns:a16="http://schemas.microsoft.com/office/drawing/2014/main" id="{F28F1E22-BE12-6864-5A7B-885D72C30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24279" y="2003857"/>
              <a:ext cx="66675" cy="53975"/>
            </a:xfrm>
            <a:custGeom>
              <a:avLst/>
              <a:gdLst>
                <a:gd name="T0" fmla="*/ 17 w 21"/>
                <a:gd name="T1" fmla="*/ 5 h 17"/>
                <a:gd name="T2" fmla="*/ 11 w 21"/>
                <a:gd name="T3" fmla="*/ 2 h 17"/>
                <a:gd name="T4" fmla="*/ 2 w 21"/>
                <a:gd name="T5" fmla="*/ 4 h 17"/>
                <a:gd name="T6" fmla="*/ 5 w 21"/>
                <a:gd name="T7" fmla="*/ 13 h 17"/>
                <a:gd name="T8" fmla="*/ 11 w 21"/>
                <a:gd name="T9" fmla="*/ 17 h 17"/>
                <a:gd name="T10" fmla="*/ 14 w 21"/>
                <a:gd name="T11" fmla="*/ 17 h 17"/>
                <a:gd name="T12" fmla="*/ 20 w 21"/>
                <a:gd name="T13" fmla="*/ 14 h 17"/>
                <a:gd name="T14" fmla="*/ 17 w 21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17" y="5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2" y="11"/>
                    <a:pt x="5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6" y="17"/>
                    <a:pt x="18" y="16"/>
                    <a:pt x="20" y="14"/>
                  </a:cubicBezTo>
                  <a:cubicBezTo>
                    <a:pt x="21" y="11"/>
                    <a:pt x="20" y="7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" name="Freeform 18">
              <a:extLst>
                <a:ext uri="{FF2B5EF4-FFF2-40B4-BE49-F238E27FC236}">
                  <a16:creationId xmlns:a16="http://schemas.microsoft.com/office/drawing/2014/main" id="{FE382BED-9088-7F9E-2129-0F302E5C2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63967" y="2168957"/>
              <a:ext cx="61913" cy="44450"/>
            </a:xfrm>
            <a:custGeom>
              <a:avLst/>
              <a:gdLst>
                <a:gd name="T0" fmla="*/ 20 w 20"/>
                <a:gd name="T1" fmla="*/ 7 h 14"/>
                <a:gd name="T2" fmla="*/ 14 w 20"/>
                <a:gd name="T3" fmla="*/ 0 h 14"/>
                <a:gd name="T4" fmla="*/ 7 w 20"/>
                <a:gd name="T5" fmla="*/ 0 h 14"/>
                <a:gd name="T6" fmla="*/ 0 w 20"/>
                <a:gd name="T7" fmla="*/ 7 h 14"/>
                <a:gd name="T8" fmla="*/ 7 w 20"/>
                <a:gd name="T9" fmla="*/ 14 h 14"/>
                <a:gd name="T10" fmla="*/ 14 w 20"/>
                <a:gd name="T11" fmla="*/ 14 h 14"/>
                <a:gd name="T12" fmla="*/ 20 w 20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20" y="7"/>
                  </a:moveTo>
                  <a:cubicBezTo>
                    <a:pt x="20" y="3"/>
                    <a:pt x="17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20" y="1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" name="Freeform 19">
              <a:extLst>
                <a:ext uri="{FF2B5EF4-FFF2-40B4-BE49-F238E27FC236}">
                  <a16:creationId xmlns:a16="http://schemas.microsoft.com/office/drawing/2014/main" id="{11898972-CE23-784B-5B63-131C74C43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24279" y="2321357"/>
              <a:ext cx="66675" cy="53975"/>
            </a:xfrm>
            <a:custGeom>
              <a:avLst/>
              <a:gdLst>
                <a:gd name="T0" fmla="*/ 11 w 21"/>
                <a:gd name="T1" fmla="*/ 2 h 17"/>
                <a:gd name="T2" fmla="*/ 5 w 21"/>
                <a:gd name="T3" fmla="*/ 5 h 17"/>
                <a:gd name="T4" fmla="*/ 2 w 21"/>
                <a:gd name="T5" fmla="*/ 14 h 17"/>
                <a:gd name="T6" fmla="*/ 8 w 21"/>
                <a:gd name="T7" fmla="*/ 17 h 17"/>
                <a:gd name="T8" fmla="*/ 11 w 21"/>
                <a:gd name="T9" fmla="*/ 16 h 17"/>
                <a:gd name="T10" fmla="*/ 17 w 21"/>
                <a:gd name="T11" fmla="*/ 13 h 17"/>
                <a:gd name="T12" fmla="*/ 20 w 21"/>
                <a:gd name="T13" fmla="*/ 4 h 17"/>
                <a:gd name="T14" fmla="*/ 11 w 21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11" y="2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2" y="7"/>
                    <a:pt x="0" y="11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11"/>
                    <a:pt x="21" y="7"/>
                    <a:pt x="20" y="4"/>
                  </a:cubicBezTo>
                  <a:cubicBezTo>
                    <a:pt x="18" y="1"/>
                    <a:pt x="14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20">
              <a:extLst>
                <a:ext uri="{FF2B5EF4-FFF2-40B4-BE49-F238E27FC236}">
                  <a16:creationId xmlns:a16="http://schemas.microsoft.com/office/drawing/2014/main" id="{C95E02FA-8B97-E980-C105-0BB86F5F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2042" y="2434070"/>
              <a:ext cx="60325" cy="61913"/>
            </a:xfrm>
            <a:custGeom>
              <a:avLst/>
              <a:gdLst>
                <a:gd name="T0" fmla="*/ 14 w 19"/>
                <a:gd name="T1" fmla="*/ 2 h 20"/>
                <a:gd name="T2" fmla="*/ 5 w 19"/>
                <a:gd name="T3" fmla="*/ 4 h 20"/>
                <a:gd name="T4" fmla="*/ 2 w 19"/>
                <a:gd name="T5" fmla="*/ 10 h 20"/>
                <a:gd name="T6" fmla="*/ 4 w 19"/>
                <a:gd name="T7" fmla="*/ 19 h 20"/>
                <a:gd name="T8" fmla="*/ 8 w 19"/>
                <a:gd name="T9" fmla="*/ 20 h 20"/>
                <a:gd name="T10" fmla="*/ 13 w 19"/>
                <a:gd name="T11" fmla="*/ 17 h 20"/>
                <a:gd name="T12" fmla="*/ 17 w 19"/>
                <a:gd name="T13" fmla="*/ 11 h 20"/>
                <a:gd name="T14" fmla="*/ 14 w 1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0">
                  <a:moveTo>
                    <a:pt x="14" y="2"/>
                  </a:moveTo>
                  <a:cubicBezTo>
                    <a:pt x="11" y="0"/>
                    <a:pt x="7" y="1"/>
                    <a:pt x="5" y="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3"/>
                    <a:pt x="1" y="17"/>
                    <a:pt x="4" y="19"/>
                  </a:cubicBezTo>
                  <a:cubicBezTo>
                    <a:pt x="5" y="20"/>
                    <a:pt x="6" y="20"/>
                    <a:pt x="8" y="20"/>
                  </a:cubicBezTo>
                  <a:cubicBezTo>
                    <a:pt x="10" y="20"/>
                    <a:pt x="12" y="19"/>
                    <a:pt x="13" y="17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7"/>
                    <a:pt x="17" y="3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21">
              <a:extLst>
                <a:ext uri="{FF2B5EF4-FFF2-40B4-BE49-F238E27FC236}">
                  <a16:creationId xmlns:a16="http://schemas.microsoft.com/office/drawing/2014/main" id="{B5130E1F-1C82-0DE8-2F90-7FF8E7FD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2179" y="2476932"/>
              <a:ext cx="41275" cy="63500"/>
            </a:xfrm>
            <a:custGeom>
              <a:avLst/>
              <a:gdLst>
                <a:gd name="T0" fmla="*/ 6 w 13"/>
                <a:gd name="T1" fmla="*/ 0 h 20"/>
                <a:gd name="T2" fmla="*/ 0 w 13"/>
                <a:gd name="T3" fmla="*/ 7 h 20"/>
                <a:gd name="T4" fmla="*/ 0 w 13"/>
                <a:gd name="T5" fmla="*/ 13 h 20"/>
                <a:gd name="T6" fmla="*/ 6 w 13"/>
                <a:gd name="T7" fmla="*/ 20 h 20"/>
                <a:gd name="T8" fmla="*/ 13 w 13"/>
                <a:gd name="T9" fmla="*/ 13 h 20"/>
                <a:gd name="T10" fmla="*/ 13 w 13"/>
                <a:gd name="T11" fmla="*/ 7 h 20"/>
                <a:gd name="T12" fmla="*/ 6 w 1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0">
                  <a:moveTo>
                    <a:pt x="6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20"/>
                    <a:pt x="6" y="20"/>
                  </a:cubicBezTo>
                  <a:cubicBezTo>
                    <a:pt x="10" y="20"/>
                    <a:pt x="13" y="17"/>
                    <a:pt x="13" y="1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22">
              <a:extLst>
                <a:ext uri="{FF2B5EF4-FFF2-40B4-BE49-F238E27FC236}">
                  <a16:creationId xmlns:a16="http://schemas.microsoft.com/office/drawing/2014/main" id="{F1009362-0E1F-804E-487D-B395558A5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1367" y="2434070"/>
              <a:ext cx="57150" cy="61913"/>
            </a:xfrm>
            <a:custGeom>
              <a:avLst/>
              <a:gdLst>
                <a:gd name="T0" fmla="*/ 13 w 18"/>
                <a:gd name="T1" fmla="*/ 4 h 20"/>
                <a:gd name="T2" fmla="*/ 4 w 18"/>
                <a:gd name="T3" fmla="*/ 2 h 20"/>
                <a:gd name="T4" fmla="*/ 2 w 18"/>
                <a:gd name="T5" fmla="*/ 11 h 20"/>
                <a:gd name="T6" fmla="*/ 5 w 18"/>
                <a:gd name="T7" fmla="*/ 17 h 20"/>
                <a:gd name="T8" fmla="*/ 11 w 18"/>
                <a:gd name="T9" fmla="*/ 20 h 20"/>
                <a:gd name="T10" fmla="*/ 14 w 18"/>
                <a:gd name="T11" fmla="*/ 19 h 20"/>
                <a:gd name="T12" fmla="*/ 17 w 18"/>
                <a:gd name="T13" fmla="*/ 10 h 20"/>
                <a:gd name="T14" fmla="*/ 13 w 18"/>
                <a:gd name="T1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3" y="4"/>
                  </a:moveTo>
                  <a:cubicBezTo>
                    <a:pt x="11" y="1"/>
                    <a:pt x="7" y="0"/>
                    <a:pt x="4" y="2"/>
                  </a:cubicBezTo>
                  <a:cubicBezTo>
                    <a:pt x="1" y="3"/>
                    <a:pt x="0" y="7"/>
                    <a:pt x="2" y="1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2" y="20"/>
                    <a:pt x="13" y="20"/>
                    <a:pt x="14" y="19"/>
                  </a:cubicBezTo>
                  <a:cubicBezTo>
                    <a:pt x="17" y="17"/>
                    <a:pt x="18" y="13"/>
                    <a:pt x="17" y="10"/>
                  </a:cubicBezTo>
                  <a:lnTo>
                    <a:pt x="1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Freeform 23">
              <a:extLst>
                <a:ext uri="{FF2B5EF4-FFF2-40B4-BE49-F238E27FC236}">
                  <a16:creationId xmlns:a16="http://schemas.microsoft.com/office/drawing/2014/main" id="{22F07536-AA43-EA8E-2812-A16E69179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8654" y="2321357"/>
              <a:ext cx="66675" cy="53975"/>
            </a:xfrm>
            <a:custGeom>
              <a:avLst/>
              <a:gdLst>
                <a:gd name="T0" fmla="*/ 17 w 21"/>
                <a:gd name="T1" fmla="*/ 5 h 17"/>
                <a:gd name="T2" fmla="*/ 11 w 21"/>
                <a:gd name="T3" fmla="*/ 2 h 17"/>
                <a:gd name="T4" fmla="*/ 2 w 21"/>
                <a:gd name="T5" fmla="*/ 4 h 17"/>
                <a:gd name="T6" fmla="*/ 4 w 21"/>
                <a:gd name="T7" fmla="*/ 13 h 17"/>
                <a:gd name="T8" fmla="*/ 10 w 21"/>
                <a:gd name="T9" fmla="*/ 16 h 17"/>
                <a:gd name="T10" fmla="*/ 13 w 21"/>
                <a:gd name="T11" fmla="*/ 17 h 17"/>
                <a:gd name="T12" fmla="*/ 19 w 21"/>
                <a:gd name="T13" fmla="*/ 14 h 17"/>
                <a:gd name="T14" fmla="*/ 17 w 21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17" y="5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6" y="17"/>
                    <a:pt x="18" y="16"/>
                    <a:pt x="19" y="14"/>
                  </a:cubicBezTo>
                  <a:cubicBezTo>
                    <a:pt x="21" y="11"/>
                    <a:pt x="20" y="7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Freeform 24">
              <a:extLst>
                <a:ext uri="{FF2B5EF4-FFF2-40B4-BE49-F238E27FC236}">
                  <a16:creationId xmlns:a16="http://schemas.microsoft.com/office/drawing/2014/main" id="{6926172A-B872-32FC-1E1B-5D10D5F5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4204" y="2168957"/>
              <a:ext cx="61913" cy="44450"/>
            </a:xfrm>
            <a:custGeom>
              <a:avLst/>
              <a:gdLst>
                <a:gd name="T0" fmla="*/ 0 w 20"/>
                <a:gd name="T1" fmla="*/ 7 h 14"/>
                <a:gd name="T2" fmla="*/ 7 w 20"/>
                <a:gd name="T3" fmla="*/ 14 h 14"/>
                <a:gd name="T4" fmla="*/ 13 w 20"/>
                <a:gd name="T5" fmla="*/ 14 h 14"/>
                <a:gd name="T6" fmla="*/ 20 w 20"/>
                <a:gd name="T7" fmla="*/ 7 h 14"/>
                <a:gd name="T8" fmla="*/ 13 w 20"/>
                <a:gd name="T9" fmla="*/ 0 h 14"/>
                <a:gd name="T10" fmla="*/ 7 w 20"/>
                <a:gd name="T11" fmla="*/ 0 h 14"/>
                <a:gd name="T12" fmla="*/ 0 w 20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20" y="11"/>
                    <a:pt x="20" y="7"/>
                  </a:cubicBezTo>
                  <a:cubicBezTo>
                    <a:pt x="20" y="3"/>
                    <a:pt x="17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Freeform 25">
              <a:extLst>
                <a:ext uri="{FF2B5EF4-FFF2-40B4-BE49-F238E27FC236}">
                  <a16:creationId xmlns:a16="http://schemas.microsoft.com/office/drawing/2014/main" id="{FF895EF2-4C3F-EC32-9E0C-B20A75C7D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8654" y="2003857"/>
              <a:ext cx="66675" cy="53975"/>
            </a:xfrm>
            <a:custGeom>
              <a:avLst/>
              <a:gdLst>
                <a:gd name="T0" fmla="*/ 4 w 21"/>
                <a:gd name="T1" fmla="*/ 5 h 17"/>
                <a:gd name="T2" fmla="*/ 2 w 21"/>
                <a:gd name="T3" fmla="*/ 14 h 17"/>
                <a:gd name="T4" fmla="*/ 7 w 21"/>
                <a:gd name="T5" fmla="*/ 17 h 17"/>
                <a:gd name="T6" fmla="*/ 11 w 21"/>
                <a:gd name="T7" fmla="*/ 17 h 17"/>
                <a:gd name="T8" fmla="*/ 17 w 21"/>
                <a:gd name="T9" fmla="*/ 13 h 17"/>
                <a:gd name="T10" fmla="*/ 19 w 21"/>
                <a:gd name="T11" fmla="*/ 4 h 17"/>
                <a:gd name="T12" fmla="*/ 10 w 21"/>
                <a:gd name="T13" fmla="*/ 2 h 17"/>
                <a:gd name="T14" fmla="*/ 4 w 21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4" y="5"/>
                  </a:moveTo>
                  <a:cubicBezTo>
                    <a:pt x="1" y="7"/>
                    <a:pt x="0" y="11"/>
                    <a:pt x="2" y="14"/>
                  </a:cubicBezTo>
                  <a:cubicBezTo>
                    <a:pt x="3" y="16"/>
                    <a:pt x="5" y="17"/>
                    <a:pt x="7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11"/>
                    <a:pt x="21" y="7"/>
                    <a:pt x="19" y="4"/>
                  </a:cubicBezTo>
                  <a:cubicBezTo>
                    <a:pt x="17" y="1"/>
                    <a:pt x="13" y="0"/>
                    <a:pt x="10" y="2"/>
                  </a:cubicBez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Freeform 26">
              <a:extLst>
                <a:ext uri="{FF2B5EF4-FFF2-40B4-BE49-F238E27FC236}">
                  <a16:creationId xmlns:a16="http://schemas.microsoft.com/office/drawing/2014/main" id="{8CCD5D74-141B-9E0B-01B9-F859B8A03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1367" y="1883207"/>
              <a:ext cx="57150" cy="61913"/>
            </a:xfrm>
            <a:custGeom>
              <a:avLst/>
              <a:gdLst>
                <a:gd name="T0" fmla="*/ 14 w 18"/>
                <a:gd name="T1" fmla="*/ 2 h 20"/>
                <a:gd name="T2" fmla="*/ 5 w 18"/>
                <a:gd name="T3" fmla="*/ 5 h 20"/>
                <a:gd name="T4" fmla="*/ 2 w 18"/>
                <a:gd name="T5" fmla="*/ 10 h 20"/>
                <a:gd name="T6" fmla="*/ 4 w 18"/>
                <a:gd name="T7" fmla="*/ 20 h 20"/>
                <a:gd name="T8" fmla="*/ 7 w 18"/>
                <a:gd name="T9" fmla="*/ 20 h 20"/>
                <a:gd name="T10" fmla="*/ 13 w 18"/>
                <a:gd name="T11" fmla="*/ 17 h 20"/>
                <a:gd name="T12" fmla="*/ 17 w 18"/>
                <a:gd name="T13" fmla="*/ 11 h 20"/>
                <a:gd name="T14" fmla="*/ 14 w 18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4" y="2"/>
                  </a:moveTo>
                  <a:cubicBezTo>
                    <a:pt x="11" y="0"/>
                    <a:pt x="7" y="1"/>
                    <a:pt x="5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1" y="18"/>
                    <a:pt x="4" y="20"/>
                  </a:cubicBezTo>
                  <a:cubicBezTo>
                    <a:pt x="5" y="20"/>
                    <a:pt x="6" y="20"/>
                    <a:pt x="7" y="20"/>
                  </a:cubicBezTo>
                  <a:cubicBezTo>
                    <a:pt x="10" y="20"/>
                    <a:pt x="12" y="19"/>
                    <a:pt x="13" y="17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8"/>
                    <a:pt x="17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Oval 27">
              <a:extLst>
                <a:ext uri="{FF2B5EF4-FFF2-40B4-BE49-F238E27FC236}">
                  <a16:creationId xmlns:a16="http://schemas.microsoft.com/office/drawing/2014/main" id="{BF29C5AC-3EF5-5957-74DB-6EF6E1114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8642" y="1813357"/>
              <a:ext cx="41275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97110797-22C1-0964-214D-63D89F8CA067}"/>
              </a:ext>
            </a:extLst>
          </p:cNvPr>
          <p:cNvSpPr txBox="1"/>
          <p:nvPr/>
        </p:nvSpPr>
        <p:spPr>
          <a:xfrm>
            <a:off x="5693265" y="2919087"/>
            <a:ext cx="2946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1200" dirty="0">
                <a:solidFill>
                  <a:srgbClr val="1BA2D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ВЫСОКАЯ УДЕЛЬНАЯ ЭНЕРГОЁМКОСТЬ</a:t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8-10 раз превышает удельную энергоёмкость </a:t>
            </a:r>
            <a:r>
              <a:rPr lang="en-US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Li-ion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A29303E5-42F0-3CC9-87E6-192BB8E9A410}"/>
              </a:ext>
            </a:extLst>
          </p:cNvPr>
          <p:cNvSpPr txBox="1"/>
          <p:nvPr/>
        </p:nvSpPr>
        <p:spPr>
          <a:xfrm>
            <a:off x="9363290" y="3838710"/>
            <a:ext cx="230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A2D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БЫСТРЫЙ ЗАПУСК</a:t>
            </a:r>
          </a:p>
          <a:p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Выход на номинальную</a:t>
            </a:r>
            <a:b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мощность за несколько минут</a:t>
            </a:r>
          </a:p>
        </p:txBody>
      </p:sp>
      <p:grpSp>
        <p:nvGrpSpPr>
          <p:cNvPr id="308" name="Группа 307">
            <a:extLst>
              <a:ext uri="{FF2B5EF4-FFF2-40B4-BE49-F238E27FC236}">
                <a16:creationId xmlns:a16="http://schemas.microsoft.com/office/drawing/2014/main" id="{938C7DA8-B4FF-5F42-2BD8-B94BBB305D36}"/>
              </a:ext>
            </a:extLst>
          </p:cNvPr>
          <p:cNvGrpSpPr/>
          <p:nvPr/>
        </p:nvGrpSpPr>
        <p:grpSpPr>
          <a:xfrm>
            <a:off x="8888513" y="3064510"/>
            <a:ext cx="219502" cy="294181"/>
            <a:chOff x="-1789367" y="3680257"/>
            <a:chExt cx="755650" cy="1058863"/>
          </a:xfrm>
          <a:solidFill>
            <a:schemeClr val="bg1">
              <a:lumMod val="65000"/>
            </a:schemeClr>
          </a:solidFill>
        </p:grpSpPr>
        <p:sp>
          <p:nvSpPr>
            <p:cNvPr id="309" name="Freeform 8">
              <a:extLst>
                <a:ext uri="{FF2B5EF4-FFF2-40B4-BE49-F238E27FC236}">
                  <a16:creationId xmlns:a16="http://schemas.microsoft.com/office/drawing/2014/main" id="{D14A0D84-E5B8-9190-3995-F0B054D0B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89367" y="3680257"/>
              <a:ext cx="755650" cy="1058863"/>
            </a:xfrm>
            <a:custGeom>
              <a:avLst/>
              <a:gdLst>
                <a:gd name="T0" fmla="*/ 202 w 241"/>
                <a:gd name="T1" fmla="*/ 44 h 340"/>
                <a:gd name="T2" fmla="*/ 87 w 241"/>
                <a:gd name="T3" fmla="*/ 44 h 340"/>
                <a:gd name="T4" fmla="*/ 87 w 241"/>
                <a:gd name="T5" fmla="*/ 33 h 340"/>
                <a:gd name="T6" fmla="*/ 93 w 241"/>
                <a:gd name="T7" fmla="*/ 33 h 340"/>
                <a:gd name="T8" fmla="*/ 98 w 241"/>
                <a:gd name="T9" fmla="*/ 27 h 340"/>
                <a:gd name="T10" fmla="*/ 98 w 241"/>
                <a:gd name="T11" fmla="*/ 5 h 340"/>
                <a:gd name="T12" fmla="*/ 93 w 241"/>
                <a:gd name="T13" fmla="*/ 0 h 340"/>
                <a:gd name="T14" fmla="*/ 16 w 241"/>
                <a:gd name="T15" fmla="*/ 0 h 340"/>
                <a:gd name="T16" fmla="*/ 11 w 241"/>
                <a:gd name="T17" fmla="*/ 5 h 340"/>
                <a:gd name="T18" fmla="*/ 11 w 241"/>
                <a:gd name="T19" fmla="*/ 27 h 340"/>
                <a:gd name="T20" fmla="*/ 16 w 241"/>
                <a:gd name="T21" fmla="*/ 33 h 340"/>
                <a:gd name="T22" fmla="*/ 22 w 241"/>
                <a:gd name="T23" fmla="*/ 33 h 340"/>
                <a:gd name="T24" fmla="*/ 22 w 241"/>
                <a:gd name="T25" fmla="*/ 48 h 340"/>
                <a:gd name="T26" fmla="*/ 0 w 241"/>
                <a:gd name="T27" fmla="*/ 82 h 340"/>
                <a:gd name="T28" fmla="*/ 0 w 241"/>
                <a:gd name="T29" fmla="*/ 301 h 340"/>
                <a:gd name="T30" fmla="*/ 38 w 241"/>
                <a:gd name="T31" fmla="*/ 340 h 340"/>
                <a:gd name="T32" fmla="*/ 202 w 241"/>
                <a:gd name="T33" fmla="*/ 340 h 340"/>
                <a:gd name="T34" fmla="*/ 241 w 241"/>
                <a:gd name="T35" fmla="*/ 301 h 340"/>
                <a:gd name="T36" fmla="*/ 241 w 241"/>
                <a:gd name="T37" fmla="*/ 82 h 340"/>
                <a:gd name="T38" fmla="*/ 202 w 241"/>
                <a:gd name="T39" fmla="*/ 44 h 340"/>
                <a:gd name="T40" fmla="*/ 230 w 241"/>
                <a:gd name="T41" fmla="*/ 82 h 340"/>
                <a:gd name="T42" fmla="*/ 230 w 241"/>
                <a:gd name="T43" fmla="*/ 168 h 340"/>
                <a:gd name="T44" fmla="*/ 208 w 241"/>
                <a:gd name="T45" fmla="*/ 146 h 340"/>
                <a:gd name="T46" fmla="*/ 208 w 241"/>
                <a:gd name="T47" fmla="*/ 93 h 340"/>
                <a:gd name="T48" fmla="*/ 191 w 241"/>
                <a:gd name="T49" fmla="*/ 77 h 340"/>
                <a:gd name="T50" fmla="*/ 139 w 241"/>
                <a:gd name="T51" fmla="*/ 77 h 340"/>
                <a:gd name="T52" fmla="*/ 117 w 241"/>
                <a:gd name="T53" fmla="*/ 55 h 340"/>
                <a:gd name="T54" fmla="*/ 202 w 241"/>
                <a:gd name="T55" fmla="*/ 55 h 340"/>
                <a:gd name="T56" fmla="*/ 230 w 241"/>
                <a:gd name="T57" fmla="*/ 82 h 340"/>
                <a:gd name="T58" fmla="*/ 197 w 241"/>
                <a:gd name="T59" fmla="*/ 135 h 340"/>
                <a:gd name="T60" fmla="*/ 150 w 241"/>
                <a:gd name="T61" fmla="*/ 88 h 340"/>
                <a:gd name="T62" fmla="*/ 191 w 241"/>
                <a:gd name="T63" fmla="*/ 88 h 340"/>
                <a:gd name="T64" fmla="*/ 197 w 241"/>
                <a:gd name="T65" fmla="*/ 93 h 340"/>
                <a:gd name="T66" fmla="*/ 197 w 241"/>
                <a:gd name="T67" fmla="*/ 135 h 340"/>
                <a:gd name="T68" fmla="*/ 22 w 241"/>
                <a:gd name="T69" fmla="*/ 11 h 340"/>
                <a:gd name="T70" fmla="*/ 87 w 241"/>
                <a:gd name="T71" fmla="*/ 11 h 340"/>
                <a:gd name="T72" fmla="*/ 87 w 241"/>
                <a:gd name="T73" fmla="*/ 22 h 340"/>
                <a:gd name="T74" fmla="*/ 22 w 241"/>
                <a:gd name="T75" fmla="*/ 22 h 340"/>
                <a:gd name="T76" fmla="*/ 22 w 241"/>
                <a:gd name="T77" fmla="*/ 11 h 340"/>
                <a:gd name="T78" fmla="*/ 33 w 241"/>
                <a:gd name="T79" fmla="*/ 33 h 340"/>
                <a:gd name="T80" fmla="*/ 76 w 241"/>
                <a:gd name="T81" fmla="*/ 33 h 340"/>
                <a:gd name="T82" fmla="*/ 76 w 241"/>
                <a:gd name="T83" fmla="*/ 44 h 340"/>
                <a:gd name="T84" fmla="*/ 38 w 241"/>
                <a:gd name="T85" fmla="*/ 44 h 340"/>
                <a:gd name="T86" fmla="*/ 33 w 241"/>
                <a:gd name="T87" fmla="*/ 44 h 340"/>
                <a:gd name="T88" fmla="*/ 33 w 241"/>
                <a:gd name="T89" fmla="*/ 33 h 340"/>
                <a:gd name="T90" fmla="*/ 202 w 241"/>
                <a:gd name="T91" fmla="*/ 329 h 340"/>
                <a:gd name="T92" fmla="*/ 38 w 241"/>
                <a:gd name="T93" fmla="*/ 329 h 340"/>
                <a:gd name="T94" fmla="*/ 11 w 241"/>
                <a:gd name="T95" fmla="*/ 301 h 340"/>
                <a:gd name="T96" fmla="*/ 11 w 241"/>
                <a:gd name="T97" fmla="*/ 82 h 340"/>
                <a:gd name="T98" fmla="*/ 38 w 241"/>
                <a:gd name="T99" fmla="*/ 55 h 340"/>
                <a:gd name="T100" fmla="*/ 101 w 241"/>
                <a:gd name="T101" fmla="*/ 55 h 340"/>
                <a:gd name="T102" fmla="*/ 230 w 241"/>
                <a:gd name="T103" fmla="*/ 183 h 340"/>
                <a:gd name="T104" fmla="*/ 230 w 241"/>
                <a:gd name="T105" fmla="*/ 301 h 340"/>
                <a:gd name="T106" fmla="*/ 202 w 241"/>
                <a:gd name="T107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1" h="340">
                  <a:moveTo>
                    <a:pt x="202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33"/>
                    <a:pt x="98" y="30"/>
                    <a:pt x="98" y="27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2"/>
                    <a:pt x="96" y="0"/>
                    <a:pt x="9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1" y="2"/>
                    <a:pt x="11" y="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0"/>
                    <a:pt x="13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9" y="54"/>
                    <a:pt x="0" y="67"/>
                    <a:pt x="0" y="82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22"/>
                    <a:pt x="17" y="340"/>
                    <a:pt x="38" y="340"/>
                  </a:cubicBezTo>
                  <a:cubicBezTo>
                    <a:pt x="202" y="340"/>
                    <a:pt x="202" y="340"/>
                    <a:pt x="202" y="340"/>
                  </a:cubicBezTo>
                  <a:cubicBezTo>
                    <a:pt x="223" y="340"/>
                    <a:pt x="241" y="322"/>
                    <a:pt x="241" y="301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41" y="61"/>
                    <a:pt x="223" y="44"/>
                    <a:pt x="202" y="44"/>
                  </a:cubicBezTo>
                  <a:close/>
                  <a:moveTo>
                    <a:pt x="230" y="82"/>
                  </a:moveTo>
                  <a:cubicBezTo>
                    <a:pt x="230" y="168"/>
                    <a:pt x="230" y="168"/>
                    <a:pt x="230" y="168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8" y="93"/>
                    <a:pt x="208" y="93"/>
                    <a:pt x="208" y="93"/>
                  </a:cubicBezTo>
                  <a:cubicBezTo>
                    <a:pt x="208" y="84"/>
                    <a:pt x="200" y="77"/>
                    <a:pt x="191" y="77"/>
                  </a:cubicBezTo>
                  <a:cubicBezTo>
                    <a:pt x="139" y="77"/>
                    <a:pt x="139" y="77"/>
                    <a:pt x="139" y="77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202" y="55"/>
                    <a:pt x="202" y="55"/>
                    <a:pt x="202" y="55"/>
                  </a:cubicBezTo>
                  <a:cubicBezTo>
                    <a:pt x="217" y="55"/>
                    <a:pt x="230" y="67"/>
                    <a:pt x="230" y="82"/>
                  </a:cubicBezTo>
                  <a:close/>
                  <a:moveTo>
                    <a:pt x="197" y="135"/>
                  </a:moveTo>
                  <a:cubicBezTo>
                    <a:pt x="150" y="88"/>
                    <a:pt x="150" y="88"/>
                    <a:pt x="150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4" y="88"/>
                    <a:pt x="197" y="90"/>
                    <a:pt x="197" y="93"/>
                  </a:cubicBezTo>
                  <a:lnTo>
                    <a:pt x="197" y="135"/>
                  </a:lnTo>
                  <a:close/>
                  <a:moveTo>
                    <a:pt x="22" y="11"/>
                  </a:moveTo>
                  <a:cubicBezTo>
                    <a:pt x="87" y="11"/>
                    <a:pt x="87" y="11"/>
                    <a:pt x="87" y="1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22" y="11"/>
                  </a:lnTo>
                  <a:close/>
                  <a:moveTo>
                    <a:pt x="33" y="33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4"/>
                    <a:pt x="34" y="44"/>
                    <a:pt x="33" y="44"/>
                  </a:cubicBezTo>
                  <a:lnTo>
                    <a:pt x="33" y="33"/>
                  </a:lnTo>
                  <a:close/>
                  <a:moveTo>
                    <a:pt x="202" y="329"/>
                  </a:moveTo>
                  <a:cubicBezTo>
                    <a:pt x="38" y="329"/>
                    <a:pt x="38" y="329"/>
                    <a:pt x="38" y="329"/>
                  </a:cubicBezTo>
                  <a:cubicBezTo>
                    <a:pt x="23" y="329"/>
                    <a:pt x="11" y="316"/>
                    <a:pt x="11" y="30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67"/>
                    <a:pt x="23" y="55"/>
                    <a:pt x="38" y="55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230" y="183"/>
                    <a:pt x="230" y="183"/>
                    <a:pt x="230" y="183"/>
                  </a:cubicBezTo>
                  <a:cubicBezTo>
                    <a:pt x="230" y="301"/>
                    <a:pt x="230" y="301"/>
                    <a:pt x="230" y="301"/>
                  </a:cubicBezTo>
                  <a:cubicBezTo>
                    <a:pt x="230" y="316"/>
                    <a:pt x="217" y="329"/>
                    <a:pt x="202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Freeform 9">
              <a:extLst>
                <a:ext uri="{FF2B5EF4-FFF2-40B4-BE49-F238E27FC236}">
                  <a16:creationId xmlns:a16="http://schemas.microsoft.com/office/drawing/2014/main" id="{D29E404B-BE10-6DC6-8119-08E430420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21104" y="3885045"/>
              <a:ext cx="619125" cy="784225"/>
            </a:xfrm>
            <a:custGeom>
              <a:avLst/>
              <a:gdLst>
                <a:gd name="T0" fmla="*/ 75 w 197"/>
                <a:gd name="T1" fmla="*/ 1 h 252"/>
                <a:gd name="T2" fmla="*/ 71 w 197"/>
                <a:gd name="T3" fmla="*/ 0 h 252"/>
                <a:gd name="T4" fmla="*/ 22 w 197"/>
                <a:gd name="T5" fmla="*/ 0 h 252"/>
                <a:gd name="T6" fmla="*/ 0 w 197"/>
                <a:gd name="T7" fmla="*/ 22 h 252"/>
                <a:gd name="T8" fmla="*/ 0 w 197"/>
                <a:gd name="T9" fmla="*/ 230 h 252"/>
                <a:gd name="T10" fmla="*/ 22 w 197"/>
                <a:gd name="T11" fmla="*/ 252 h 252"/>
                <a:gd name="T12" fmla="*/ 175 w 197"/>
                <a:gd name="T13" fmla="*/ 252 h 252"/>
                <a:gd name="T14" fmla="*/ 197 w 197"/>
                <a:gd name="T15" fmla="*/ 230 h 252"/>
                <a:gd name="T16" fmla="*/ 197 w 197"/>
                <a:gd name="T17" fmla="*/ 126 h 252"/>
                <a:gd name="T18" fmla="*/ 195 w 197"/>
                <a:gd name="T19" fmla="*/ 122 h 252"/>
                <a:gd name="T20" fmla="*/ 75 w 197"/>
                <a:gd name="T21" fmla="*/ 1 h 252"/>
                <a:gd name="T22" fmla="*/ 186 w 197"/>
                <a:gd name="T23" fmla="*/ 230 h 252"/>
                <a:gd name="T24" fmla="*/ 175 w 197"/>
                <a:gd name="T25" fmla="*/ 241 h 252"/>
                <a:gd name="T26" fmla="*/ 22 w 197"/>
                <a:gd name="T27" fmla="*/ 241 h 252"/>
                <a:gd name="T28" fmla="*/ 11 w 197"/>
                <a:gd name="T29" fmla="*/ 230 h 252"/>
                <a:gd name="T30" fmla="*/ 11 w 197"/>
                <a:gd name="T31" fmla="*/ 22 h 252"/>
                <a:gd name="T32" fmla="*/ 22 w 197"/>
                <a:gd name="T33" fmla="*/ 11 h 252"/>
                <a:gd name="T34" fmla="*/ 69 w 197"/>
                <a:gd name="T35" fmla="*/ 11 h 252"/>
                <a:gd name="T36" fmla="*/ 186 w 197"/>
                <a:gd name="T37" fmla="*/ 128 h 252"/>
                <a:gd name="T38" fmla="*/ 186 w 197"/>
                <a:gd name="T39" fmla="*/ 23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7" h="252">
                  <a:moveTo>
                    <a:pt x="75" y="1"/>
                  </a:moveTo>
                  <a:cubicBezTo>
                    <a:pt x="74" y="0"/>
                    <a:pt x="72" y="0"/>
                    <a:pt x="7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42"/>
                    <a:pt x="9" y="252"/>
                    <a:pt x="22" y="252"/>
                  </a:cubicBezTo>
                  <a:cubicBezTo>
                    <a:pt x="175" y="252"/>
                    <a:pt x="175" y="252"/>
                    <a:pt x="175" y="252"/>
                  </a:cubicBezTo>
                  <a:cubicBezTo>
                    <a:pt x="187" y="252"/>
                    <a:pt x="197" y="242"/>
                    <a:pt x="197" y="230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197" y="124"/>
                    <a:pt x="196" y="123"/>
                    <a:pt x="195" y="122"/>
                  </a:cubicBezTo>
                  <a:lnTo>
                    <a:pt x="75" y="1"/>
                  </a:lnTo>
                  <a:close/>
                  <a:moveTo>
                    <a:pt x="186" y="230"/>
                  </a:moveTo>
                  <a:cubicBezTo>
                    <a:pt x="186" y="236"/>
                    <a:pt x="181" y="241"/>
                    <a:pt x="175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15" y="241"/>
                    <a:pt x="11" y="236"/>
                    <a:pt x="11" y="23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16"/>
                    <a:pt x="15" y="11"/>
                    <a:pt x="22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186" y="128"/>
                    <a:pt x="186" y="128"/>
                    <a:pt x="186" y="128"/>
                  </a:cubicBezTo>
                  <a:lnTo>
                    <a:pt x="186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Freeform 10">
              <a:extLst>
                <a:ext uri="{FF2B5EF4-FFF2-40B4-BE49-F238E27FC236}">
                  <a16:creationId xmlns:a16="http://schemas.microsoft.com/office/drawing/2014/main" id="{8B541C74-D09C-B9DA-7498-2AB37585B9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51242" y="4189845"/>
              <a:ext cx="241300" cy="377825"/>
            </a:xfrm>
            <a:custGeom>
              <a:avLst/>
              <a:gdLst>
                <a:gd name="T0" fmla="*/ 0 w 77"/>
                <a:gd name="T1" fmla="*/ 81 h 121"/>
                <a:gd name="T2" fmla="*/ 34 w 77"/>
                <a:gd name="T3" fmla="*/ 120 h 121"/>
                <a:gd name="T4" fmla="*/ 39 w 77"/>
                <a:gd name="T5" fmla="*/ 121 h 121"/>
                <a:gd name="T6" fmla="*/ 64 w 77"/>
                <a:gd name="T7" fmla="*/ 111 h 121"/>
                <a:gd name="T8" fmla="*/ 77 w 77"/>
                <a:gd name="T9" fmla="*/ 82 h 121"/>
                <a:gd name="T10" fmla="*/ 77 w 77"/>
                <a:gd name="T11" fmla="*/ 81 h 121"/>
                <a:gd name="T12" fmla="*/ 69 w 77"/>
                <a:gd name="T13" fmla="*/ 50 h 121"/>
                <a:gd name="T14" fmla="*/ 43 w 77"/>
                <a:gd name="T15" fmla="*/ 3 h 121"/>
                <a:gd name="T16" fmla="*/ 34 w 77"/>
                <a:gd name="T17" fmla="*/ 3 h 121"/>
                <a:gd name="T18" fmla="*/ 8 w 77"/>
                <a:gd name="T19" fmla="*/ 50 h 121"/>
                <a:gd name="T20" fmla="*/ 0 w 77"/>
                <a:gd name="T21" fmla="*/ 81 h 121"/>
                <a:gd name="T22" fmla="*/ 18 w 77"/>
                <a:gd name="T23" fmla="*/ 55 h 121"/>
                <a:gd name="T24" fmla="*/ 39 w 77"/>
                <a:gd name="T25" fmla="*/ 17 h 121"/>
                <a:gd name="T26" fmla="*/ 60 w 77"/>
                <a:gd name="T27" fmla="*/ 55 h 121"/>
                <a:gd name="T28" fmla="*/ 66 w 77"/>
                <a:gd name="T29" fmla="*/ 81 h 121"/>
                <a:gd name="T30" fmla="*/ 66 w 77"/>
                <a:gd name="T31" fmla="*/ 82 h 121"/>
                <a:gd name="T32" fmla="*/ 57 w 77"/>
                <a:gd name="T33" fmla="*/ 103 h 121"/>
                <a:gd name="T34" fmla="*/ 35 w 77"/>
                <a:gd name="T35" fmla="*/ 110 h 121"/>
                <a:gd name="T36" fmla="*/ 11 w 77"/>
                <a:gd name="T37" fmla="*/ 81 h 121"/>
                <a:gd name="T38" fmla="*/ 18 w 77"/>
                <a:gd name="T39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121">
                  <a:moveTo>
                    <a:pt x="0" y="81"/>
                  </a:moveTo>
                  <a:cubicBezTo>
                    <a:pt x="0" y="101"/>
                    <a:pt x="15" y="118"/>
                    <a:pt x="34" y="120"/>
                  </a:cubicBezTo>
                  <a:cubicBezTo>
                    <a:pt x="36" y="121"/>
                    <a:pt x="37" y="121"/>
                    <a:pt x="39" y="121"/>
                  </a:cubicBezTo>
                  <a:cubicBezTo>
                    <a:pt x="48" y="121"/>
                    <a:pt x="57" y="117"/>
                    <a:pt x="64" y="111"/>
                  </a:cubicBezTo>
                  <a:cubicBezTo>
                    <a:pt x="72" y="104"/>
                    <a:pt x="77" y="93"/>
                    <a:pt x="77" y="82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0"/>
                    <a:pt x="74" y="60"/>
                    <a:pt x="69" y="5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0"/>
                    <a:pt x="36" y="0"/>
                    <a:pt x="34" y="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3" y="60"/>
                    <a:pt x="0" y="70"/>
                    <a:pt x="0" y="81"/>
                  </a:cubicBezTo>
                  <a:close/>
                  <a:moveTo>
                    <a:pt x="18" y="55"/>
                  </a:moveTo>
                  <a:cubicBezTo>
                    <a:pt x="39" y="17"/>
                    <a:pt x="39" y="17"/>
                    <a:pt x="39" y="17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4" y="63"/>
                    <a:pt x="66" y="72"/>
                    <a:pt x="66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90"/>
                    <a:pt x="63" y="98"/>
                    <a:pt x="57" y="103"/>
                  </a:cubicBezTo>
                  <a:cubicBezTo>
                    <a:pt x="51" y="108"/>
                    <a:pt x="43" y="111"/>
                    <a:pt x="35" y="110"/>
                  </a:cubicBezTo>
                  <a:cubicBezTo>
                    <a:pt x="22" y="108"/>
                    <a:pt x="11" y="95"/>
                    <a:pt x="11" y="81"/>
                  </a:cubicBezTo>
                  <a:cubicBezTo>
                    <a:pt x="11" y="72"/>
                    <a:pt x="14" y="63"/>
                    <a:pt x="18" y="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Freeform 11">
              <a:extLst>
                <a:ext uri="{FF2B5EF4-FFF2-40B4-BE49-F238E27FC236}">
                  <a16:creationId xmlns:a16="http://schemas.microsoft.com/office/drawing/2014/main" id="{BBE3B9D3-BE5C-A769-4E13-14ABDA641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9004" y="4445432"/>
              <a:ext cx="69850" cy="68263"/>
            </a:xfrm>
            <a:custGeom>
              <a:avLst/>
              <a:gdLst>
                <a:gd name="T0" fmla="*/ 22 w 22"/>
                <a:gd name="T1" fmla="*/ 0 h 22"/>
                <a:gd name="T2" fmla="*/ 11 w 22"/>
                <a:gd name="T3" fmla="*/ 0 h 22"/>
                <a:gd name="T4" fmla="*/ 0 w 22"/>
                <a:gd name="T5" fmla="*/ 11 h 22"/>
                <a:gd name="T6" fmla="*/ 0 w 22"/>
                <a:gd name="T7" fmla="*/ 22 h 22"/>
                <a:gd name="T8" fmla="*/ 22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6" y="11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2"/>
                    <a:pt x="22" y="13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AFC21CD-C54E-457A-8E7C-D26B6F87DB9E}"/>
              </a:ext>
            </a:extLst>
          </p:cNvPr>
          <p:cNvGrpSpPr/>
          <p:nvPr/>
        </p:nvGrpSpPr>
        <p:grpSpPr>
          <a:xfrm>
            <a:off x="4933644" y="3803208"/>
            <a:ext cx="717748" cy="705460"/>
            <a:chOff x="5064273" y="3662985"/>
            <a:chExt cx="717748" cy="705460"/>
          </a:xfrm>
        </p:grpSpPr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FFA49E22-9451-4E4C-8DCF-3E853919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273" y="3662985"/>
              <a:ext cx="717748" cy="705460"/>
            </a:xfrm>
            <a:prstGeom prst="rect">
              <a:avLst/>
            </a:prstGeom>
          </p:spPr>
        </p:pic>
        <p:grpSp>
          <p:nvGrpSpPr>
            <p:cNvPr id="313" name="Группа 312">
              <a:extLst>
                <a:ext uri="{FF2B5EF4-FFF2-40B4-BE49-F238E27FC236}">
                  <a16:creationId xmlns:a16="http://schemas.microsoft.com/office/drawing/2014/main" id="{1F59DEA1-7320-B785-CD33-182F48157C3D}"/>
                </a:ext>
              </a:extLst>
            </p:cNvPr>
            <p:cNvGrpSpPr/>
            <p:nvPr/>
          </p:nvGrpSpPr>
          <p:grpSpPr>
            <a:xfrm>
              <a:off x="5291971" y="3849532"/>
              <a:ext cx="278509" cy="315897"/>
              <a:chOff x="-1921129" y="5529695"/>
              <a:chExt cx="1016000" cy="1062038"/>
            </a:xfrm>
            <a:solidFill>
              <a:schemeClr val="bg1">
                <a:lumMod val="65000"/>
              </a:schemeClr>
            </a:solidFill>
          </p:grpSpPr>
          <p:sp>
            <p:nvSpPr>
              <p:cNvPr id="314" name="Freeform 28">
                <a:extLst>
                  <a:ext uri="{FF2B5EF4-FFF2-40B4-BE49-F238E27FC236}">
                    <a16:creationId xmlns:a16="http://schemas.microsoft.com/office/drawing/2014/main" id="{23A5285B-7C52-3487-3F48-A9B5EB144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921129" y="5529695"/>
                <a:ext cx="1016000" cy="1062038"/>
              </a:xfrm>
              <a:custGeom>
                <a:avLst/>
                <a:gdLst>
                  <a:gd name="T0" fmla="*/ 280 w 324"/>
                  <a:gd name="T1" fmla="*/ 54 h 341"/>
                  <a:gd name="T2" fmla="*/ 255 w 324"/>
                  <a:gd name="T3" fmla="*/ 0 h 341"/>
                  <a:gd name="T4" fmla="*/ 229 w 324"/>
                  <a:gd name="T5" fmla="*/ 54 h 341"/>
                  <a:gd name="T6" fmla="*/ 61 w 324"/>
                  <a:gd name="T7" fmla="*/ 43 h 341"/>
                  <a:gd name="T8" fmla="*/ 29 w 324"/>
                  <a:gd name="T9" fmla="*/ 30 h 341"/>
                  <a:gd name="T10" fmla="*/ 0 w 324"/>
                  <a:gd name="T11" fmla="*/ 283 h 341"/>
                  <a:gd name="T12" fmla="*/ 0 w 324"/>
                  <a:gd name="T13" fmla="*/ 283 h 341"/>
                  <a:gd name="T14" fmla="*/ 236 w 324"/>
                  <a:gd name="T15" fmla="*/ 311 h 341"/>
                  <a:gd name="T16" fmla="*/ 255 w 324"/>
                  <a:gd name="T17" fmla="*/ 341 h 341"/>
                  <a:gd name="T18" fmla="*/ 274 w 324"/>
                  <a:gd name="T19" fmla="*/ 311 h 341"/>
                  <a:gd name="T20" fmla="*/ 324 w 324"/>
                  <a:gd name="T21" fmla="*/ 295 h 341"/>
                  <a:gd name="T22" fmla="*/ 307 w 324"/>
                  <a:gd name="T23" fmla="*/ 54 h 341"/>
                  <a:gd name="T24" fmla="*/ 239 w 324"/>
                  <a:gd name="T25" fmla="*/ 75 h 341"/>
                  <a:gd name="T26" fmla="*/ 250 w 324"/>
                  <a:gd name="T27" fmla="*/ 280 h 341"/>
                  <a:gd name="T28" fmla="*/ 239 w 324"/>
                  <a:gd name="T29" fmla="*/ 65 h 341"/>
                  <a:gd name="T30" fmla="*/ 270 w 324"/>
                  <a:gd name="T31" fmla="*/ 52 h 341"/>
                  <a:gd name="T32" fmla="*/ 239 w 324"/>
                  <a:gd name="T33" fmla="*/ 65 h 341"/>
                  <a:gd name="T34" fmla="*/ 270 w 324"/>
                  <a:gd name="T35" fmla="*/ 26 h 341"/>
                  <a:gd name="T36" fmla="*/ 239 w 324"/>
                  <a:gd name="T37" fmla="*/ 42 h 341"/>
                  <a:gd name="T38" fmla="*/ 255 w 324"/>
                  <a:gd name="T39" fmla="*/ 10 h 341"/>
                  <a:gd name="T40" fmla="*/ 29 w 324"/>
                  <a:gd name="T41" fmla="*/ 40 h 341"/>
                  <a:gd name="T42" fmla="*/ 51 w 324"/>
                  <a:gd name="T43" fmla="*/ 43 h 341"/>
                  <a:gd name="T44" fmla="*/ 48 w 324"/>
                  <a:gd name="T45" fmla="*/ 254 h 341"/>
                  <a:gd name="T46" fmla="*/ 10 w 324"/>
                  <a:gd name="T47" fmla="*/ 261 h 341"/>
                  <a:gd name="T48" fmla="*/ 29 w 324"/>
                  <a:gd name="T49" fmla="*/ 302 h 341"/>
                  <a:gd name="T50" fmla="*/ 10 w 324"/>
                  <a:gd name="T51" fmla="*/ 283 h 341"/>
                  <a:gd name="T52" fmla="*/ 48 w 324"/>
                  <a:gd name="T53" fmla="*/ 264 h 341"/>
                  <a:gd name="T54" fmla="*/ 61 w 324"/>
                  <a:gd name="T55" fmla="*/ 64 h 341"/>
                  <a:gd name="T56" fmla="*/ 229 w 324"/>
                  <a:gd name="T57" fmla="*/ 285 h 341"/>
                  <a:gd name="T58" fmla="*/ 232 w 324"/>
                  <a:gd name="T59" fmla="*/ 302 h 341"/>
                  <a:gd name="T60" fmla="*/ 258 w 324"/>
                  <a:gd name="T61" fmla="*/ 329 h 341"/>
                  <a:gd name="T62" fmla="*/ 252 w 324"/>
                  <a:gd name="T63" fmla="*/ 329 h 341"/>
                  <a:gd name="T64" fmla="*/ 270 w 324"/>
                  <a:gd name="T65" fmla="*/ 290 h 341"/>
                  <a:gd name="T66" fmla="*/ 314 w 324"/>
                  <a:gd name="T67" fmla="*/ 295 h 341"/>
                  <a:gd name="T68" fmla="*/ 277 w 324"/>
                  <a:gd name="T69" fmla="*/ 302 h 341"/>
                  <a:gd name="T70" fmla="*/ 280 w 324"/>
                  <a:gd name="T71" fmla="*/ 285 h 341"/>
                  <a:gd name="T72" fmla="*/ 275 w 324"/>
                  <a:gd name="T73" fmla="*/ 114 h 341"/>
                  <a:gd name="T74" fmla="*/ 270 w 324"/>
                  <a:gd name="T75" fmla="*/ 280 h 341"/>
                  <a:gd name="T76" fmla="*/ 260 w 324"/>
                  <a:gd name="T77" fmla="*/ 75 h 341"/>
                  <a:gd name="T78" fmla="*/ 270 w 324"/>
                  <a:gd name="T79" fmla="*/ 96 h 341"/>
                  <a:gd name="T80" fmla="*/ 280 w 324"/>
                  <a:gd name="T81" fmla="*/ 96 h 341"/>
                  <a:gd name="T82" fmla="*/ 307 w 324"/>
                  <a:gd name="T83" fmla="*/ 64 h 341"/>
                  <a:gd name="T84" fmla="*/ 314 w 324"/>
                  <a:gd name="T85" fmla="*/ 29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4" h="341">
                    <a:moveTo>
                      <a:pt x="307" y="54"/>
                    </a:moveTo>
                    <a:cubicBezTo>
                      <a:pt x="280" y="54"/>
                      <a:pt x="280" y="54"/>
                      <a:pt x="280" y="54"/>
                    </a:cubicBezTo>
                    <a:cubicBezTo>
                      <a:pt x="280" y="26"/>
                      <a:pt x="280" y="26"/>
                      <a:pt x="280" y="26"/>
                    </a:cubicBezTo>
                    <a:cubicBezTo>
                      <a:pt x="280" y="12"/>
                      <a:pt x="269" y="0"/>
                      <a:pt x="255" y="0"/>
                    </a:cubicBezTo>
                    <a:cubicBezTo>
                      <a:pt x="240" y="0"/>
                      <a:pt x="229" y="12"/>
                      <a:pt x="229" y="26"/>
                    </a:cubicBezTo>
                    <a:cubicBezTo>
                      <a:pt x="229" y="54"/>
                      <a:pt x="229" y="54"/>
                      <a:pt x="229" y="5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36"/>
                      <a:pt x="55" y="30"/>
                      <a:pt x="48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3" y="30"/>
                      <a:pt x="0" y="43"/>
                      <a:pt x="0" y="59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99"/>
                      <a:pt x="13" y="311"/>
                      <a:pt x="29" y="311"/>
                    </a:cubicBezTo>
                    <a:cubicBezTo>
                      <a:pt x="236" y="311"/>
                      <a:pt x="236" y="311"/>
                      <a:pt x="236" y="311"/>
                    </a:cubicBezTo>
                    <a:cubicBezTo>
                      <a:pt x="242" y="332"/>
                      <a:pt x="242" y="332"/>
                      <a:pt x="242" y="332"/>
                    </a:cubicBezTo>
                    <a:cubicBezTo>
                      <a:pt x="244" y="337"/>
                      <a:pt x="249" y="341"/>
                      <a:pt x="255" y="341"/>
                    </a:cubicBezTo>
                    <a:cubicBezTo>
                      <a:pt x="260" y="341"/>
                      <a:pt x="265" y="337"/>
                      <a:pt x="267" y="332"/>
                    </a:cubicBezTo>
                    <a:cubicBezTo>
                      <a:pt x="274" y="311"/>
                      <a:pt x="274" y="311"/>
                      <a:pt x="274" y="311"/>
                    </a:cubicBezTo>
                    <a:cubicBezTo>
                      <a:pt x="307" y="311"/>
                      <a:pt x="307" y="311"/>
                      <a:pt x="307" y="311"/>
                    </a:cubicBezTo>
                    <a:cubicBezTo>
                      <a:pt x="317" y="311"/>
                      <a:pt x="324" y="304"/>
                      <a:pt x="324" y="295"/>
                    </a:cubicBezTo>
                    <a:cubicBezTo>
                      <a:pt x="324" y="71"/>
                      <a:pt x="324" y="71"/>
                      <a:pt x="324" y="71"/>
                    </a:cubicBezTo>
                    <a:cubicBezTo>
                      <a:pt x="324" y="61"/>
                      <a:pt x="317" y="54"/>
                      <a:pt x="307" y="54"/>
                    </a:cubicBezTo>
                    <a:close/>
                    <a:moveTo>
                      <a:pt x="239" y="280"/>
                    </a:moveTo>
                    <a:cubicBezTo>
                      <a:pt x="239" y="75"/>
                      <a:pt x="239" y="75"/>
                      <a:pt x="239" y="75"/>
                    </a:cubicBezTo>
                    <a:cubicBezTo>
                      <a:pt x="250" y="75"/>
                      <a:pt x="250" y="75"/>
                      <a:pt x="250" y="75"/>
                    </a:cubicBezTo>
                    <a:cubicBezTo>
                      <a:pt x="250" y="280"/>
                      <a:pt x="250" y="280"/>
                      <a:pt x="250" y="280"/>
                    </a:cubicBezTo>
                    <a:cubicBezTo>
                      <a:pt x="239" y="280"/>
                      <a:pt x="239" y="280"/>
                      <a:pt x="239" y="280"/>
                    </a:cubicBezTo>
                    <a:close/>
                    <a:moveTo>
                      <a:pt x="239" y="65"/>
                    </a:moveTo>
                    <a:cubicBezTo>
                      <a:pt x="239" y="52"/>
                      <a:pt x="239" y="52"/>
                      <a:pt x="239" y="52"/>
                    </a:cubicBezTo>
                    <a:cubicBezTo>
                      <a:pt x="270" y="52"/>
                      <a:pt x="270" y="52"/>
                      <a:pt x="270" y="52"/>
                    </a:cubicBezTo>
                    <a:cubicBezTo>
                      <a:pt x="270" y="65"/>
                      <a:pt x="270" y="65"/>
                      <a:pt x="270" y="65"/>
                    </a:cubicBezTo>
                    <a:lnTo>
                      <a:pt x="239" y="65"/>
                    </a:lnTo>
                    <a:close/>
                    <a:moveTo>
                      <a:pt x="255" y="10"/>
                    </a:moveTo>
                    <a:cubicBezTo>
                      <a:pt x="263" y="10"/>
                      <a:pt x="270" y="17"/>
                      <a:pt x="270" y="26"/>
                    </a:cubicBezTo>
                    <a:cubicBezTo>
                      <a:pt x="270" y="42"/>
                      <a:pt x="270" y="42"/>
                      <a:pt x="270" y="42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39" y="26"/>
                      <a:pt x="239" y="26"/>
                      <a:pt x="239" y="26"/>
                    </a:cubicBezTo>
                    <a:cubicBezTo>
                      <a:pt x="239" y="17"/>
                      <a:pt x="246" y="10"/>
                      <a:pt x="255" y="10"/>
                    </a:cubicBezTo>
                    <a:close/>
                    <a:moveTo>
                      <a:pt x="10" y="59"/>
                    </a:moveTo>
                    <a:cubicBezTo>
                      <a:pt x="10" y="48"/>
                      <a:pt x="19" y="40"/>
                      <a:pt x="29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50" y="40"/>
                      <a:pt x="51" y="41"/>
                      <a:pt x="51" y="43"/>
                    </a:cubicBezTo>
                    <a:cubicBezTo>
                      <a:pt x="51" y="250"/>
                      <a:pt x="51" y="250"/>
                      <a:pt x="51" y="250"/>
                    </a:cubicBezTo>
                    <a:cubicBezTo>
                      <a:pt x="51" y="252"/>
                      <a:pt x="50" y="254"/>
                      <a:pt x="48" y="254"/>
                    </a:cubicBezTo>
                    <a:cubicBezTo>
                      <a:pt x="29" y="254"/>
                      <a:pt x="29" y="254"/>
                      <a:pt x="29" y="254"/>
                    </a:cubicBezTo>
                    <a:cubicBezTo>
                      <a:pt x="22" y="254"/>
                      <a:pt x="15" y="256"/>
                      <a:pt x="10" y="261"/>
                    </a:cubicBezTo>
                    <a:lnTo>
                      <a:pt x="10" y="59"/>
                    </a:lnTo>
                    <a:close/>
                    <a:moveTo>
                      <a:pt x="29" y="302"/>
                    </a:moveTo>
                    <a:cubicBezTo>
                      <a:pt x="19" y="302"/>
                      <a:pt x="10" y="293"/>
                      <a:pt x="10" y="283"/>
                    </a:cubicBezTo>
                    <a:cubicBezTo>
                      <a:pt x="10" y="283"/>
                      <a:pt x="10" y="283"/>
                      <a:pt x="10" y="283"/>
                    </a:cubicBezTo>
                    <a:cubicBezTo>
                      <a:pt x="10" y="272"/>
                      <a:pt x="19" y="264"/>
                      <a:pt x="29" y="264"/>
                    </a:cubicBezTo>
                    <a:cubicBezTo>
                      <a:pt x="48" y="264"/>
                      <a:pt x="48" y="264"/>
                      <a:pt x="48" y="264"/>
                    </a:cubicBezTo>
                    <a:cubicBezTo>
                      <a:pt x="55" y="264"/>
                      <a:pt x="61" y="258"/>
                      <a:pt x="61" y="250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229" y="64"/>
                      <a:pt x="229" y="64"/>
                      <a:pt x="229" y="64"/>
                    </a:cubicBezTo>
                    <a:cubicBezTo>
                      <a:pt x="229" y="285"/>
                      <a:pt x="229" y="285"/>
                      <a:pt x="229" y="285"/>
                    </a:cubicBezTo>
                    <a:cubicBezTo>
                      <a:pt x="229" y="289"/>
                      <a:pt x="229" y="293"/>
                      <a:pt x="231" y="297"/>
                    </a:cubicBezTo>
                    <a:cubicBezTo>
                      <a:pt x="232" y="302"/>
                      <a:pt x="232" y="302"/>
                      <a:pt x="232" y="302"/>
                    </a:cubicBezTo>
                    <a:lnTo>
                      <a:pt x="29" y="302"/>
                    </a:lnTo>
                    <a:close/>
                    <a:moveTo>
                      <a:pt x="258" y="329"/>
                    </a:moveTo>
                    <a:cubicBezTo>
                      <a:pt x="257" y="331"/>
                      <a:pt x="255" y="331"/>
                      <a:pt x="255" y="331"/>
                    </a:cubicBezTo>
                    <a:cubicBezTo>
                      <a:pt x="254" y="331"/>
                      <a:pt x="252" y="331"/>
                      <a:pt x="252" y="329"/>
                    </a:cubicBezTo>
                    <a:cubicBezTo>
                      <a:pt x="251" y="327"/>
                      <a:pt x="240" y="293"/>
                      <a:pt x="239" y="290"/>
                    </a:cubicBezTo>
                    <a:cubicBezTo>
                      <a:pt x="270" y="290"/>
                      <a:pt x="270" y="290"/>
                      <a:pt x="270" y="290"/>
                    </a:cubicBezTo>
                    <a:cubicBezTo>
                      <a:pt x="270" y="293"/>
                      <a:pt x="258" y="327"/>
                      <a:pt x="258" y="329"/>
                    </a:cubicBezTo>
                    <a:close/>
                    <a:moveTo>
                      <a:pt x="314" y="295"/>
                    </a:moveTo>
                    <a:cubicBezTo>
                      <a:pt x="314" y="298"/>
                      <a:pt x="311" y="302"/>
                      <a:pt x="307" y="302"/>
                    </a:cubicBezTo>
                    <a:cubicBezTo>
                      <a:pt x="277" y="302"/>
                      <a:pt x="277" y="302"/>
                      <a:pt x="277" y="302"/>
                    </a:cubicBezTo>
                    <a:cubicBezTo>
                      <a:pt x="279" y="297"/>
                      <a:pt x="279" y="297"/>
                      <a:pt x="279" y="297"/>
                    </a:cubicBezTo>
                    <a:cubicBezTo>
                      <a:pt x="280" y="293"/>
                      <a:pt x="280" y="289"/>
                      <a:pt x="280" y="285"/>
                    </a:cubicBezTo>
                    <a:cubicBezTo>
                      <a:pt x="280" y="119"/>
                      <a:pt x="280" y="119"/>
                      <a:pt x="280" y="119"/>
                    </a:cubicBezTo>
                    <a:cubicBezTo>
                      <a:pt x="280" y="117"/>
                      <a:pt x="278" y="114"/>
                      <a:pt x="275" y="114"/>
                    </a:cubicBezTo>
                    <a:cubicBezTo>
                      <a:pt x="273" y="114"/>
                      <a:pt x="270" y="117"/>
                      <a:pt x="270" y="119"/>
                    </a:cubicBezTo>
                    <a:cubicBezTo>
                      <a:pt x="270" y="280"/>
                      <a:pt x="270" y="280"/>
                      <a:pt x="270" y="280"/>
                    </a:cubicBezTo>
                    <a:cubicBezTo>
                      <a:pt x="260" y="280"/>
                      <a:pt x="260" y="280"/>
                      <a:pt x="260" y="280"/>
                    </a:cubicBezTo>
                    <a:cubicBezTo>
                      <a:pt x="260" y="75"/>
                      <a:pt x="260" y="75"/>
                      <a:pt x="260" y="75"/>
                    </a:cubicBezTo>
                    <a:cubicBezTo>
                      <a:pt x="270" y="75"/>
                      <a:pt x="270" y="75"/>
                      <a:pt x="270" y="75"/>
                    </a:cubicBezTo>
                    <a:cubicBezTo>
                      <a:pt x="270" y="96"/>
                      <a:pt x="270" y="96"/>
                      <a:pt x="270" y="96"/>
                    </a:cubicBezTo>
                    <a:cubicBezTo>
                      <a:pt x="270" y="99"/>
                      <a:pt x="273" y="101"/>
                      <a:pt x="275" y="101"/>
                    </a:cubicBezTo>
                    <a:cubicBezTo>
                      <a:pt x="278" y="101"/>
                      <a:pt x="280" y="99"/>
                      <a:pt x="280" y="96"/>
                    </a:cubicBezTo>
                    <a:cubicBezTo>
                      <a:pt x="280" y="64"/>
                      <a:pt x="280" y="64"/>
                      <a:pt x="280" y="64"/>
                    </a:cubicBezTo>
                    <a:cubicBezTo>
                      <a:pt x="307" y="64"/>
                      <a:pt x="307" y="64"/>
                      <a:pt x="307" y="64"/>
                    </a:cubicBezTo>
                    <a:cubicBezTo>
                      <a:pt x="311" y="64"/>
                      <a:pt x="314" y="67"/>
                      <a:pt x="314" y="71"/>
                    </a:cubicBezTo>
                    <a:lnTo>
                      <a:pt x="314" y="2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9">
                <a:extLst>
                  <a:ext uri="{FF2B5EF4-FFF2-40B4-BE49-F238E27FC236}">
                    <a16:creationId xmlns:a16="http://schemas.microsoft.com/office/drawing/2014/main" id="{2571AF09-8BFD-4D5F-F8A1-3BE12A8E10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654429" y="5840845"/>
                <a:ext cx="395288" cy="442913"/>
              </a:xfrm>
              <a:custGeom>
                <a:avLst/>
                <a:gdLst>
                  <a:gd name="T0" fmla="*/ 119 w 126"/>
                  <a:gd name="T1" fmla="*/ 31 h 142"/>
                  <a:gd name="T2" fmla="*/ 70 w 126"/>
                  <a:gd name="T3" fmla="*/ 2 h 142"/>
                  <a:gd name="T4" fmla="*/ 56 w 126"/>
                  <a:gd name="T5" fmla="*/ 2 h 142"/>
                  <a:gd name="T6" fmla="*/ 7 w 126"/>
                  <a:gd name="T7" fmla="*/ 31 h 142"/>
                  <a:gd name="T8" fmla="*/ 0 w 126"/>
                  <a:gd name="T9" fmla="*/ 42 h 142"/>
                  <a:gd name="T10" fmla="*/ 0 w 126"/>
                  <a:gd name="T11" fmla="*/ 60 h 142"/>
                  <a:gd name="T12" fmla="*/ 5 w 126"/>
                  <a:gd name="T13" fmla="*/ 65 h 142"/>
                  <a:gd name="T14" fmla="*/ 10 w 126"/>
                  <a:gd name="T15" fmla="*/ 60 h 142"/>
                  <a:gd name="T16" fmla="*/ 10 w 126"/>
                  <a:gd name="T17" fmla="*/ 46 h 142"/>
                  <a:gd name="T18" fmla="*/ 58 w 126"/>
                  <a:gd name="T19" fmla="*/ 74 h 142"/>
                  <a:gd name="T20" fmla="*/ 58 w 126"/>
                  <a:gd name="T21" fmla="*/ 129 h 142"/>
                  <a:gd name="T22" fmla="*/ 12 w 126"/>
                  <a:gd name="T23" fmla="*/ 102 h 142"/>
                  <a:gd name="T24" fmla="*/ 10 w 126"/>
                  <a:gd name="T25" fmla="*/ 99 h 142"/>
                  <a:gd name="T26" fmla="*/ 10 w 126"/>
                  <a:gd name="T27" fmla="*/ 84 h 142"/>
                  <a:gd name="T28" fmla="*/ 5 w 126"/>
                  <a:gd name="T29" fmla="*/ 79 h 142"/>
                  <a:gd name="T30" fmla="*/ 0 w 126"/>
                  <a:gd name="T31" fmla="*/ 84 h 142"/>
                  <a:gd name="T32" fmla="*/ 0 w 126"/>
                  <a:gd name="T33" fmla="*/ 99 h 142"/>
                  <a:gd name="T34" fmla="*/ 7 w 126"/>
                  <a:gd name="T35" fmla="*/ 111 h 142"/>
                  <a:gd name="T36" fmla="*/ 56 w 126"/>
                  <a:gd name="T37" fmla="*/ 139 h 142"/>
                  <a:gd name="T38" fmla="*/ 70 w 126"/>
                  <a:gd name="T39" fmla="*/ 139 h 142"/>
                  <a:gd name="T40" fmla="*/ 119 w 126"/>
                  <a:gd name="T41" fmla="*/ 111 h 142"/>
                  <a:gd name="T42" fmla="*/ 126 w 126"/>
                  <a:gd name="T43" fmla="*/ 99 h 142"/>
                  <a:gd name="T44" fmla="*/ 126 w 126"/>
                  <a:gd name="T45" fmla="*/ 42 h 142"/>
                  <a:gd name="T46" fmla="*/ 119 w 126"/>
                  <a:gd name="T47" fmla="*/ 31 h 142"/>
                  <a:gd name="T48" fmla="*/ 61 w 126"/>
                  <a:gd name="T49" fmla="*/ 11 h 142"/>
                  <a:gd name="T50" fmla="*/ 65 w 126"/>
                  <a:gd name="T51" fmla="*/ 11 h 142"/>
                  <a:gd name="T52" fmla="*/ 111 w 126"/>
                  <a:gd name="T53" fmla="*/ 37 h 142"/>
                  <a:gd name="T54" fmla="*/ 63 w 126"/>
                  <a:gd name="T55" fmla="*/ 65 h 142"/>
                  <a:gd name="T56" fmla="*/ 15 w 126"/>
                  <a:gd name="T57" fmla="*/ 37 h 142"/>
                  <a:gd name="T58" fmla="*/ 61 w 126"/>
                  <a:gd name="T59" fmla="*/ 11 h 142"/>
                  <a:gd name="T60" fmla="*/ 114 w 126"/>
                  <a:gd name="T61" fmla="*/ 102 h 142"/>
                  <a:gd name="T62" fmla="*/ 68 w 126"/>
                  <a:gd name="T63" fmla="*/ 129 h 142"/>
                  <a:gd name="T64" fmla="*/ 68 w 126"/>
                  <a:gd name="T65" fmla="*/ 74 h 142"/>
                  <a:gd name="T66" fmla="*/ 116 w 126"/>
                  <a:gd name="T67" fmla="*/ 46 h 142"/>
                  <a:gd name="T68" fmla="*/ 116 w 126"/>
                  <a:gd name="T69" fmla="*/ 99 h 142"/>
                  <a:gd name="T70" fmla="*/ 114 w 126"/>
                  <a:gd name="T71" fmla="*/ 10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6" h="142">
                    <a:moveTo>
                      <a:pt x="119" y="31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66" y="0"/>
                      <a:pt x="60" y="0"/>
                      <a:pt x="56" y="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3"/>
                      <a:pt x="0" y="37"/>
                      <a:pt x="0" y="4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3"/>
                      <a:pt x="3" y="65"/>
                      <a:pt x="5" y="65"/>
                    </a:cubicBezTo>
                    <a:cubicBezTo>
                      <a:pt x="8" y="65"/>
                      <a:pt x="10" y="63"/>
                      <a:pt x="10" y="60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8" y="129"/>
                      <a:pt x="58" y="129"/>
                      <a:pt x="58" y="129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1" y="102"/>
                      <a:pt x="10" y="100"/>
                      <a:pt x="10" y="99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1"/>
                      <a:pt x="8" y="79"/>
                      <a:pt x="5" y="79"/>
                    </a:cubicBezTo>
                    <a:cubicBezTo>
                      <a:pt x="3" y="79"/>
                      <a:pt x="0" y="81"/>
                      <a:pt x="0" y="84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3" y="108"/>
                      <a:pt x="7" y="111"/>
                    </a:cubicBezTo>
                    <a:cubicBezTo>
                      <a:pt x="56" y="139"/>
                      <a:pt x="56" y="139"/>
                      <a:pt x="56" y="139"/>
                    </a:cubicBezTo>
                    <a:cubicBezTo>
                      <a:pt x="60" y="142"/>
                      <a:pt x="66" y="142"/>
                      <a:pt x="70" y="139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23" y="108"/>
                      <a:pt x="126" y="104"/>
                      <a:pt x="126" y="99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6" y="37"/>
                      <a:pt x="123" y="33"/>
                      <a:pt x="119" y="31"/>
                    </a:cubicBezTo>
                    <a:close/>
                    <a:moveTo>
                      <a:pt x="61" y="11"/>
                    </a:moveTo>
                    <a:cubicBezTo>
                      <a:pt x="62" y="10"/>
                      <a:pt x="64" y="10"/>
                      <a:pt x="65" y="1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15" y="37"/>
                      <a:pt x="15" y="37"/>
                      <a:pt x="15" y="37"/>
                    </a:cubicBezTo>
                    <a:lnTo>
                      <a:pt x="61" y="11"/>
                    </a:lnTo>
                    <a:close/>
                    <a:moveTo>
                      <a:pt x="114" y="102"/>
                    </a:moveTo>
                    <a:cubicBezTo>
                      <a:pt x="68" y="129"/>
                      <a:pt x="68" y="129"/>
                      <a:pt x="68" y="129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116" y="46"/>
                      <a:pt x="116" y="46"/>
                      <a:pt x="116" y="46"/>
                    </a:cubicBezTo>
                    <a:cubicBezTo>
                      <a:pt x="116" y="99"/>
                      <a:pt x="116" y="99"/>
                      <a:pt x="116" y="99"/>
                    </a:cubicBezTo>
                    <a:cubicBezTo>
                      <a:pt x="116" y="100"/>
                      <a:pt x="115" y="102"/>
                      <a:pt x="114" y="1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6" name="TextBox 315">
            <a:extLst>
              <a:ext uri="{FF2B5EF4-FFF2-40B4-BE49-F238E27FC236}">
                <a16:creationId xmlns:a16="http://schemas.microsoft.com/office/drawing/2014/main" id="{E28A80D8-38AE-E7D0-A9C4-77226F0D8EF9}"/>
              </a:ext>
            </a:extLst>
          </p:cNvPr>
          <p:cNvSpPr txBox="1"/>
          <p:nvPr/>
        </p:nvSpPr>
        <p:spPr>
          <a:xfrm>
            <a:off x="9363290" y="2919087"/>
            <a:ext cx="220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A2DD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УНИВЕРСАЛЬНОСТЬ </a:t>
            </a:r>
            <a:br>
              <a:rPr lang="ru-RU" sz="1200" dirty="0">
                <a:solidFill>
                  <a:srgbClr val="1BA2DD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</a:br>
            <a:r>
              <a:rPr lang="ru-RU" sz="1200" dirty="0">
                <a:solidFill>
                  <a:srgbClr val="1BA2DD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КОНСТРУКЦИИ </a:t>
            </a:r>
          </a:p>
          <a:p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Работа на различных видах </a:t>
            </a:r>
            <a:b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топлива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EE7F3BFB-76F3-3CA7-50F1-DB8538D4AC4C}"/>
              </a:ext>
            </a:extLst>
          </p:cNvPr>
          <p:cNvSpPr txBox="1"/>
          <p:nvPr/>
        </p:nvSpPr>
        <p:spPr>
          <a:xfrm>
            <a:off x="5693265" y="3838710"/>
            <a:ext cx="279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1200" dirty="0">
                <a:solidFill>
                  <a:srgbClr val="1BA2DD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МАСШТАБИРУЕМОСТЬ</a:t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широкий модельный ряд без </a:t>
            </a:r>
            <a:b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технологии производства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9A6F581-F876-D382-9BD0-FB448437F007}"/>
              </a:ext>
            </a:extLst>
          </p:cNvPr>
          <p:cNvSpPr txBox="1"/>
          <p:nvPr/>
        </p:nvSpPr>
        <p:spPr>
          <a:xfrm>
            <a:off x="5693265" y="4596921"/>
            <a:ext cx="278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A2D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КЛИМАТИЧЕСКАЯ АДАПТАЦИЯ</a:t>
            </a:r>
          </a:p>
          <a:p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Функционирование в диапазоне </a:t>
            </a:r>
            <a:b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- 50 до +50 С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BC1B3D-9767-4F32-9C03-950DDB7FD214}"/>
              </a:ext>
            </a:extLst>
          </p:cNvPr>
          <p:cNvGrpSpPr/>
          <p:nvPr/>
        </p:nvGrpSpPr>
        <p:grpSpPr>
          <a:xfrm>
            <a:off x="4933644" y="4582374"/>
            <a:ext cx="717748" cy="705460"/>
            <a:chOff x="5064273" y="4362639"/>
            <a:chExt cx="717748" cy="705460"/>
          </a:xfrm>
        </p:grpSpPr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77140353-A528-4C76-9B47-551815C0E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273" y="4362639"/>
              <a:ext cx="717748" cy="705460"/>
            </a:xfrm>
            <a:prstGeom prst="rect">
              <a:avLst/>
            </a:prstGeom>
          </p:spPr>
        </p:pic>
        <p:grpSp>
          <p:nvGrpSpPr>
            <p:cNvPr id="321" name="Группа 320">
              <a:extLst>
                <a:ext uri="{FF2B5EF4-FFF2-40B4-BE49-F238E27FC236}">
                  <a16:creationId xmlns:a16="http://schemas.microsoft.com/office/drawing/2014/main" id="{2E308093-E0AB-C5B2-A6DE-47C93C46D224}"/>
                </a:ext>
              </a:extLst>
            </p:cNvPr>
            <p:cNvGrpSpPr/>
            <p:nvPr/>
          </p:nvGrpSpPr>
          <p:grpSpPr>
            <a:xfrm>
              <a:off x="5287839" y="4560629"/>
              <a:ext cx="303124" cy="278016"/>
              <a:chOff x="-2682876" y="3460751"/>
              <a:chExt cx="1350963" cy="1719262"/>
            </a:xfrm>
            <a:solidFill>
              <a:srgbClr val="00B0F0"/>
            </a:solidFill>
          </p:grpSpPr>
          <p:sp>
            <p:nvSpPr>
              <p:cNvPr id="322" name="Freeform 36">
                <a:extLst>
                  <a:ext uri="{FF2B5EF4-FFF2-40B4-BE49-F238E27FC236}">
                    <a16:creationId xmlns:a16="http://schemas.microsoft.com/office/drawing/2014/main" id="{64A65782-FA91-5B00-C32C-E4F2471D1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52713" y="4097338"/>
                <a:ext cx="185738" cy="52387"/>
              </a:xfrm>
              <a:custGeom>
                <a:avLst/>
                <a:gdLst>
                  <a:gd name="T0" fmla="*/ 18 w 126"/>
                  <a:gd name="T1" fmla="*/ 35 h 35"/>
                  <a:gd name="T2" fmla="*/ 108 w 126"/>
                  <a:gd name="T3" fmla="*/ 35 h 35"/>
                  <a:gd name="T4" fmla="*/ 126 w 126"/>
                  <a:gd name="T5" fmla="*/ 17 h 35"/>
                  <a:gd name="T6" fmla="*/ 108 w 126"/>
                  <a:gd name="T7" fmla="*/ 0 h 35"/>
                  <a:gd name="T8" fmla="*/ 18 w 126"/>
                  <a:gd name="T9" fmla="*/ 0 h 35"/>
                  <a:gd name="T10" fmla="*/ 0 w 126"/>
                  <a:gd name="T11" fmla="*/ 17 h 35"/>
                  <a:gd name="T12" fmla="*/ 18 w 12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5">
                    <a:moveTo>
                      <a:pt x="18" y="35"/>
                    </a:moveTo>
                    <a:cubicBezTo>
                      <a:pt x="108" y="35"/>
                      <a:pt x="108" y="35"/>
                      <a:pt x="108" y="35"/>
                    </a:cubicBezTo>
                    <a:cubicBezTo>
                      <a:pt x="118" y="35"/>
                      <a:pt x="126" y="27"/>
                      <a:pt x="126" y="17"/>
                    </a:cubicBezTo>
                    <a:cubicBezTo>
                      <a:pt x="126" y="7"/>
                      <a:pt x="118" y="0"/>
                      <a:pt x="10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37">
                <a:extLst>
                  <a:ext uri="{FF2B5EF4-FFF2-40B4-BE49-F238E27FC236}">
                    <a16:creationId xmlns:a16="http://schemas.microsoft.com/office/drawing/2014/main" id="{5E40159C-08E6-30F3-B353-C51DEE817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17651" y="4097338"/>
                <a:ext cx="185738" cy="52387"/>
              </a:xfrm>
              <a:custGeom>
                <a:avLst/>
                <a:gdLst>
                  <a:gd name="T0" fmla="*/ 108 w 126"/>
                  <a:gd name="T1" fmla="*/ 0 h 35"/>
                  <a:gd name="T2" fmla="*/ 18 w 126"/>
                  <a:gd name="T3" fmla="*/ 0 h 35"/>
                  <a:gd name="T4" fmla="*/ 0 w 126"/>
                  <a:gd name="T5" fmla="*/ 17 h 35"/>
                  <a:gd name="T6" fmla="*/ 18 w 126"/>
                  <a:gd name="T7" fmla="*/ 35 h 35"/>
                  <a:gd name="T8" fmla="*/ 108 w 126"/>
                  <a:gd name="T9" fmla="*/ 35 h 35"/>
                  <a:gd name="T10" fmla="*/ 126 w 126"/>
                  <a:gd name="T11" fmla="*/ 17 h 35"/>
                  <a:gd name="T12" fmla="*/ 108 w 12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5">
                    <a:moveTo>
                      <a:pt x="10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18" y="35"/>
                      <a:pt x="126" y="27"/>
                      <a:pt x="126" y="17"/>
                    </a:cubicBezTo>
                    <a:cubicBezTo>
                      <a:pt x="126" y="7"/>
                      <a:pt x="118" y="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8">
                <a:extLst>
                  <a:ext uri="{FF2B5EF4-FFF2-40B4-BE49-F238E27FC236}">
                    <a16:creationId xmlns:a16="http://schemas.microsoft.com/office/drawing/2014/main" id="{AD51E712-F2C1-CAEA-83BA-C11DE7C45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7713" y="3460751"/>
                <a:ext cx="52388" cy="185737"/>
              </a:xfrm>
              <a:custGeom>
                <a:avLst/>
                <a:gdLst>
                  <a:gd name="T0" fmla="*/ 17 w 35"/>
                  <a:gd name="T1" fmla="*/ 126 h 126"/>
                  <a:gd name="T2" fmla="*/ 35 w 35"/>
                  <a:gd name="T3" fmla="*/ 109 h 126"/>
                  <a:gd name="T4" fmla="*/ 35 w 35"/>
                  <a:gd name="T5" fmla="*/ 18 h 126"/>
                  <a:gd name="T6" fmla="*/ 17 w 35"/>
                  <a:gd name="T7" fmla="*/ 0 h 126"/>
                  <a:gd name="T8" fmla="*/ 0 w 35"/>
                  <a:gd name="T9" fmla="*/ 18 h 126"/>
                  <a:gd name="T10" fmla="*/ 0 w 35"/>
                  <a:gd name="T11" fmla="*/ 109 h 126"/>
                  <a:gd name="T12" fmla="*/ 17 w 35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26">
                    <a:moveTo>
                      <a:pt x="17" y="126"/>
                    </a:moveTo>
                    <a:cubicBezTo>
                      <a:pt x="27" y="126"/>
                      <a:pt x="35" y="118"/>
                      <a:pt x="35" y="10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8"/>
                      <a:pt x="2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8"/>
                      <a:pt x="7" y="126"/>
                      <a:pt x="17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9">
                <a:extLst>
                  <a:ext uri="{FF2B5EF4-FFF2-40B4-BE49-F238E27FC236}">
                    <a16:creationId xmlns:a16="http://schemas.microsoft.com/office/drawing/2014/main" id="{00FA7B5B-D28E-FC61-A9EC-FE02227E2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89088" y="3775075"/>
                <a:ext cx="176213" cy="122237"/>
              </a:xfrm>
              <a:custGeom>
                <a:avLst/>
                <a:gdLst>
                  <a:gd name="T0" fmla="*/ 20 w 119"/>
                  <a:gd name="T1" fmla="*/ 83 h 83"/>
                  <a:gd name="T2" fmla="*/ 29 w 119"/>
                  <a:gd name="T3" fmla="*/ 80 h 83"/>
                  <a:gd name="T4" fmla="*/ 107 w 119"/>
                  <a:gd name="T5" fmla="*/ 35 h 83"/>
                  <a:gd name="T6" fmla="*/ 114 w 119"/>
                  <a:gd name="T7" fmla="*/ 11 h 83"/>
                  <a:gd name="T8" fmla="*/ 90 w 119"/>
                  <a:gd name="T9" fmla="*/ 5 h 83"/>
                  <a:gd name="T10" fmla="*/ 11 w 119"/>
                  <a:gd name="T11" fmla="*/ 50 h 83"/>
                  <a:gd name="T12" fmla="*/ 5 w 119"/>
                  <a:gd name="T13" fmla="*/ 74 h 83"/>
                  <a:gd name="T14" fmla="*/ 20 w 119"/>
                  <a:gd name="T1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83">
                    <a:moveTo>
                      <a:pt x="20" y="83"/>
                    </a:moveTo>
                    <a:cubicBezTo>
                      <a:pt x="23" y="83"/>
                      <a:pt x="26" y="82"/>
                      <a:pt x="29" y="80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16" y="31"/>
                      <a:pt x="119" y="20"/>
                      <a:pt x="114" y="11"/>
                    </a:cubicBezTo>
                    <a:cubicBezTo>
                      <a:pt x="109" y="3"/>
                      <a:pt x="98" y="0"/>
                      <a:pt x="90" y="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3" y="55"/>
                      <a:pt x="0" y="66"/>
                      <a:pt x="5" y="74"/>
                    </a:cubicBezTo>
                    <a:cubicBezTo>
                      <a:pt x="8" y="80"/>
                      <a:pt x="14" y="83"/>
                      <a:pt x="20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40">
                <a:extLst>
                  <a:ext uri="{FF2B5EF4-FFF2-40B4-BE49-F238E27FC236}">
                    <a16:creationId xmlns:a16="http://schemas.microsoft.com/office/drawing/2014/main" id="{23B0EE66-C402-B325-6C13-56B7514DA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9976" y="3541713"/>
                <a:ext cx="125413" cy="173037"/>
              </a:xfrm>
              <a:custGeom>
                <a:avLst/>
                <a:gdLst>
                  <a:gd name="T0" fmla="*/ 50 w 85"/>
                  <a:gd name="T1" fmla="*/ 108 h 117"/>
                  <a:gd name="T2" fmla="*/ 65 w 85"/>
                  <a:gd name="T3" fmla="*/ 117 h 117"/>
                  <a:gd name="T4" fmla="*/ 74 w 85"/>
                  <a:gd name="T5" fmla="*/ 114 h 117"/>
                  <a:gd name="T6" fmla="*/ 81 w 85"/>
                  <a:gd name="T7" fmla="*/ 90 h 117"/>
                  <a:gd name="T8" fmla="*/ 35 w 85"/>
                  <a:gd name="T9" fmla="*/ 12 h 117"/>
                  <a:gd name="T10" fmla="*/ 11 w 85"/>
                  <a:gd name="T11" fmla="*/ 6 h 117"/>
                  <a:gd name="T12" fmla="*/ 5 w 85"/>
                  <a:gd name="T13" fmla="*/ 30 h 117"/>
                  <a:gd name="T14" fmla="*/ 50 w 85"/>
                  <a:gd name="T15" fmla="*/ 10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17">
                    <a:moveTo>
                      <a:pt x="50" y="108"/>
                    </a:moveTo>
                    <a:cubicBezTo>
                      <a:pt x="53" y="113"/>
                      <a:pt x="59" y="117"/>
                      <a:pt x="65" y="117"/>
                    </a:cubicBezTo>
                    <a:cubicBezTo>
                      <a:pt x="68" y="117"/>
                      <a:pt x="71" y="116"/>
                      <a:pt x="74" y="114"/>
                    </a:cubicBezTo>
                    <a:cubicBezTo>
                      <a:pt x="83" y="110"/>
                      <a:pt x="85" y="99"/>
                      <a:pt x="81" y="90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0" y="3"/>
                      <a:pt x="20" y="0"/>
                      <a:pt x="11" y="6"/>
                    </a:cubicBezTo>
                    <a:cubicBezTo>
                      <a:pt x="3" y="10"/>
                      <a:pt x="0" y="21"/>
                      <a:pt x="5" y="30"/>
                    </a:cubicBezTo>
                    <a:lnTo>
                      <a:pt x="50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41">
                <a:extLst>
                  <a:ext uri="{FF2B5EF4-FFF2-40B4-BE49-F238E27FC236}">
                    <a16:creationId xmlns:a16="http://schemas.microsoft.com/office/drawing/2014/main" id="{6C881EBC-B2B2-40FE-C6DB-387CE68A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70163" y="3775075"/>
                <a:ext cx="173038" cy="122237"/>
              </a:xfrm>
              <a:custGeom>
                <a:avLst/>
                <a:gdLst>
                  <a:gd name="T0" fmla="*/ 11 w 118"/>
                  <a:gd name="T1" fmla="*/ 35 h 83"/>
                  <a:gd name="T2" fmla="*/ 89 w 118"/>
                  <a:gd name="T3" fmla="*/ 80 h 83"/>
                  <a:gd name="T4" fmla="*/ 98 w 118"/>
                  <a:gd name="T5" fmla="*/ 83 h 83"/>
                  <a:gd name="T6" fmla="*/ 113 w 118"/>
                  <a:gd name="T7" fmla="*/ 74 h 83"/>
                  <a:gd name="T8" fmla="*/ 107 w 118"/>
                  <a:gd name="T9" fmla="*/ 50 h 83"/>
                  <a:gd name="T10" fmla="*/ 28 w 118"/>
                  <a:gd name="T11" fmla="*/ 5 h 83"/>
                  <a:gd name="T12" fmla="*/ 4 w 118"/>
                  <a:gd name="T13" fmla="*/ 11 h 83"/>
                  <a:gd name="T14" fmla="*/ 11 w 118"/>
                  <a:gd name="T15" fmla="*/ 3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83">
                    <a:moveTo>
                      <a:pt x="11" y="35"/>
                    </a:moveTo>
                    <a:cubicBezTo>
                      <a:pt x="89" y="80"/>
                      <a:pt x="89" y="80"/>
                      <a:pt x="89" y="80"/>
                    </a:cubicBezTo>
                    <a:cubicBezTo>
                      <a:pt x="92" y="82"/>
                      <a:pt x="95" y="83"/>
                      <a:pt x="98" y="83"/>
                    </a:cubicBezTo>
                    <a:cubicBezTo>
                      <a:pt x="104" y="83"/>
                      <a:pt x="110" y="80"/>
                      <a:pt x="113" y="74"/>
                    </a:cubicBezTo>
                    <a:cubicBezTo>
                      <a:pt x="118" y="66"/>
                      <a:pt x="115" y="55"/>
                      <a:pt x="107" y="5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0" y="0"/>
                      <a:pt x="9" y="3"/>
                      <a:pt x="4" y="11"/>
                    </a:cubicBezTo>
                    <a:cubicBezTo>
                      <a:pt x="0" y="20"/>
                      <a:pt x="3" y="31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42">
                <a:extLst>
                  <a:ext uri="{FF2B5EF4-FFF2-40B4-BE49-F238E27FC236}">
                    <a16:creationId xmlns:a16="http://schemas.microsoft.com/office/drawing/2014/main" id="{E390F622-38C6-A69C-A105-04007192D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89088" y="4343400"/>
                <a:ext cx="176213" cy="123825"/>
              </a:xfrm>
              <a:custGeom>
                <a:avLst/>
                <a:gdLst>
                  <a:gd name="T0" fmla="*/ 107 w 119"/>
                  <a:gd name="T1" fmla="*/ 51 h 84"/>
                  <a:gd name="T2" fmla="*/ 29 w 119"/>
                  <a:gd name="T3" fmla="*/ 6 h 84"/>
                  <a:gd name="T4" fmla="*/ 5 w 119"/>
                  <a:gd name="T5" fmla="*/ 12 h 84"/>
                  <a:gd name="T6" fmla="*/ 11 w 119"/>
                  <a:gd name="T7" fmla="*/ 36 h 84"/>
                  <a:gd name="T8" fmla="*/ 90 w 119"/>
                  <a:gd name="T9" fmla="*/ 82 h 84"/>
                  <a:gd name="T10" fmla="*/ 99 w 119"/>
                  <a:gd name="T11" fmla="*/ 84 h 84"/>
                  <a:gd name="T12" fmla="*/ 114 w 119"/>
                  <a:gd name="T13" fmla="*/ 75 h 84"/>
                  <a:gd name="T14" fmla="*/ 107 w 119"/>
                  <a:gd name="T15" fmla="*/ 5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84">
                    <a:moveTo>
                      <a:pt x="107" y="51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21" y="0"/>
                      <a:pt x="10" y="4"/>
                      <a:pt x="5" y="12"/>
                    </a:cubicBezTo>
                    <a:cubicBezTo>
                      <a:pt x="0" y="20"/>
                      <a:pt x="3" y="31"/>
                      <a:pt x="11" y="36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3" y="83"/>
                      <a:pt x="95" y="84"/>
                      <a:pt x="99" y="84"/>
                    </a:cubicBezTo>
                    <a:cubicBezTo>
                      <a:pt x="105" y="84"/>
                      <a:pt x="111" y="81"/>
                      <a:pt x="114" y="75"/>
                    </a:cubicBezTo>
                    <a:cubicBezTo>
                      <a:pt x="119" y="67"/>
                      <a:pt x="116" y="56"/>
                      <a:pt x="10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43">
                <a:extLst>
                  <a:ext uri="{FF2B5EF4-FFF2-40B4-BE49-F238E27FC236}">
                    <a16:creationId xmlns:a16="http://schemas.microsoft.com/office/drawing/2014/main" id="{6A6DEEC7-CE64-5A5C-B57C-7FA00FCE5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71651" y="3541713"/>
                <a:ext cx="125413" cy="173037"/>
              </a:xfrm>
              <a:custGeom>
                <a:avLst/>
                <a:gdLst>
                  <a:gd name="T0" fmla="*/ 11 w 85"/>
                  <a:gd name="T1" fmla="*/ 114 h 117"/>
                  <a:gd name="T2" fmla="*/ 20 w 85"/>
                  <a:gd name="T3" fmla="*/ 117 h 117"/>
                  <a:gd name="T4" fmla="*/ 35 w 85"/>
                  <a:gd name="T5" fmla="*/ 108 h 117"/>
                  <a:gd name="T6" fmla="*/ 81 w 85"/>
                  <a:gd name="T7" fmla="*/ 30 h 117"/>
                  <a:gd name="T8" fmla="*/ 74 w 85"/>
                  <a:gd name="T9" fmla="*/ 6 h 117"/>
                  <a:gd name="T10" fmla="*/ 50 w 85"/>
                  <a:gd name="T11" fmla="*/ 12 h 117"/>
                  <a:gd name="T12" fmla="*/ 5 w 85"/>
                  <a:gd name="T13" fmla="*/ 90 h 117"/>
                  <a:gd name="T14" fmla="*/ 11 w 85"/>
                  <a:gd name="T15" fmla="*/ 1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17">
                    <a:moveTo>
                      <a:pt x="11" y="114"/>
                    </a:moveTo>
                    <a:cubicBezTo>
                      <a:pt x="14" y="116"/>
                      <a:pt x="17" y="117"/>
                      <a:pt x="20" y="117"/>
                    </a:cubicBezTo>
                    <a:cubicBezTo>
                      <a:pt x="26" y="117"/>
                      <a:pt x="32" y="113"/>
                      <a:pt x="35" y="108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5" y="21"/>
                      <a:pt x="82" y="10"/>
                      <a:pt x="74" y="6"/>
                    </a:cubicBezTo>
                    <a:cubicBezTo>
                      <a:pt x="65" y="0"/>
                      <a:pt x="55" y="3"/>
                      <a:pt x="50" y="12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0" y="99"/>
                      <a:pt x="3" y="110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44">
                <a:extLst>
                  <a:ext uri="{FF2B5EF4-FFF2-40B4-BE49-F238E27FC236}">
                    <a16:creationId xmlns:a16="http://schemas.microsoft.com/office/drawing/2014/main" id="{AD276718-B0B4-3AD5-FAE1-70F2033A5E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682876" y="3717925"/>
                <a:ext cx="1258888" cy="1239837"/>
              </a:xfrm>
              <a:custGeom>
                <a:avLst/>
                <a:gdLst>
                  <a:gd name="T0" fmla="*/ 698 w 854"/>
                  <a:gd name="T1" fmla="*/ 543 h 840"/>
                  <a:gd name="T2" fmla="*/ 698 w 854"/>
                  <a:gd name="T3" fmla="*/ 534 h 840"/>
                  <a:gd name="T4" fmla="*/ 677 w 854"/>
                  <a:gd name="T5" fmla="*/ 451 h 840"/>
                  <a:gd name="T6" fmla="*/ 742 w 854"/>
                  <a:gd name="T7" fmla="*/ 274 h 840"/>
                  <a:gd name="T8" fmla="*/ 468 w 854"/>
                  <a:gd name="T9" fmla="*/ 0 h 840"/>
                  <a:gd name="T10" fmla="*/ 194 w 854"/>
                  <a:gd name="T11" fmla="*/ 274 h 840"/>
                  <a:gd name="T12" fmla="*/ 197 w 854"/>
                  <a:gd name="T13" fmla="*/ 314 h 840"/>
                  <a:gd name="T14" fmla="*/ 136 w 854"/>
                  <a:gd name="T15" fmla="*/ 437 h 840"/>
                  <a:gd name="T16" fmla="*/ 136 w 854"/>
                  <a:gd name="T17" fmla="*/ 442 h 840"/>
                  <a:gd name="T18" fmla="*/ 0 w 854"/>
                  <a:gd name="T19" fmla="*/ 574 h 840"/>
                  <a:gd name="T20" fmla="*/ 132 w 854"/>
                  <a:gd name="T21" fmla="*/ 707 h 840"/>
                  <a:gd name="T22" fmla="*/ 138 w 854"/>
                  <a:gd name="T23" fmla="*/ 707 h 840"/>
                  <a:gd name="T24" fmla="*/ 137 w 854"/>
                  <a:gd name="T25" fmla="*/ 721 h 840"/>
                  <a:gd name="T26" fmla="*/ 138 w 854"/>
                  <a:gd name="T27" fmla="*/ 738 h 840"/>
                  <a:gd name="T28" fmla="*/ 158 w 854"/>
                  <a:gd name="T29" fmla="*/ 753 h 840"/>
                  <a:gd name="T30" fmla="*/ 173 w 854"/>
                  <a:gd name="T31" fmla="*/ 733 h 840"/>
                  <a:gd name="T32" fmla="*/ 172 w 854"/>
                  <a:gd name="T33" fmla="*/ 721 h 840"/>
                  <a:gd name="T34" fmla="*/ 241 w 854"/>
                  <a:gd name="T35" fmla="*/ 638 h 840"/>
                  <a:gd name="T36" fmla="*/ 253 w 854"/>
                  <a:gd name="T37" fmla="*/ 628 h 840"/>
                  <a:gd name="T38" fmla="*/ 253 w 854"/>
                  <a:gd name="T39" fmla="*/ 612 h 840"/>
                  <a:gd name="T40" fmla="*/ 244 w 854"/>
                  <a:gd name="T41" fmla="*/ 578 h 840"/>
                  <a:gd name="T42" fmla="*/ 312 w 854"/>
                  <a:gd name="T43" fmla="*/ 509 h 840"/>
                  <a:gd name="T44" fmla="*/ 359 w 854"/>
                  <a:gd name="T45" fmla="*/ 527 h 840"/>
                  <a:gd name="T46" fmla="*/ 377 w 854"/>
                  <a:gd name="T47" fmla="*/ 531 h 840"/>
                  <a:gd name="T48" fmla="*/ 388 w 854"/>
                  <a:gd name="T49" fmla="*/ 517 h 840"/>
                  <a:gd name="T50" fmla="*/ 525 w 854"/>
                  <a:gd name="T51" fmla="*/ 396 h 840"/>
                  <a:gd name="T52" fmla="*/ 663 w 854"/>
                  <a:gd name="T53" fmla="*/ 534 h 840"/>
                  <a:gd name="T54" fmla="*/ 661 w 854"/>
                  <a:gd name="T55" fmla="*/ 559 h 840"/>
                  <a:gd name="T56" fmla="*/ 666 w 854"/>
                  <a:gd name="T57" fmla="*/ 576 h 840"/>
                  <a:gd name="T58" fmla="*/ 682 w 854"/>
                  <a:gd name="T59" fmla="*/ 580 h 840"/>
                  <a:gd name="T60" fmla="*/ 818 w 854"/>
                  <a:gd name="T61" fmla="*/ 691 h 840"/>
                  <a:gd name="T62" fmla="*/ 705 w 854"/>
                  <a:gd name="T63" fmla="*/ 805 h 840"/>
                  <a:gd name="T64" fmla="*/ 683 w 854"/>
                  <a:gd name="T65" fmla="*/ 805 h 840"/>
                  <a:gd name="T66" fmla="*/ 666 w 854"/>
                  <a:gd name="T67" fmla="*/ 823 h 840"/>
                  <a:gd name="T68" fmla="*/ 683 w 854"/>
                  <a:gd name="T69" fmla="*/ 840 h 840"/>
                  <a:gd name="T70" fmla="*/ 705 w 854"/>
                  <a:gd name="T71" fmla="*/ 840 h 840"/>
                  <a:gd name="T72" fmla="*/ 854 w 854"/>
                  <a:gd name="T73" fmla="*/ 691 h 840"/>
                  <a:gd name="T74" fmla="*/ 698 w 854"/>
                  <a:gd name="T75" fmla="*/ 543 h 840"/>
                  <a:gd name="T76" fmla="*/ 359 w 854"/>
                  <a:gd name="T77" fmla="*/ 485 h 840"/>
                  <a:gd name="T78" fmla="*/ 312 w 854"/>
                  <a:gd name="T79" fmla="*/ 474 h 840"/>
                  <a:gd name="T80" fmla="*/ 209 w 854"/>
                  <a:gd name="T81" fmla="*/ 578 h 840"/>
                  <a:gd name="T82" fmla="*/ 213 w 854"/>
                  <a:gd name="T83" fmla="*/ 609 h 840"/>
                  <a:gd name="T84" fmla="*/ 148 w 854"/>
                  <a:gd name="T85" fmla="*/ 671 h 840"/>
                  <a:gd name="T86" fmla="*/ 132 w 854"/>
                  <a:gd name="T87" fmla="*/ 671 h 840"/>
                  <a:gd name="T88" fmla="*/ 35 w 854"/>
                  <a:gd name="T89" fmla="*/ 574 h 840"/>
                  <a:gd name="T90" fmla="*/ 132 w 854"/>
                  <a:gd name="T91" fmla="*/ 477 h 840"/>
                  <a:gd name="T92" fmla="*/ 152 w 854"/>
                  <a:gd name="T93" fmla="*/ 479 h 840"/>
                  <a:gd name="T94" fmla="*/ 168 w 854"/>
                  <a:gd name="T95" fmla="*/ 475 h 840"/>
                  <a:gd name="T96" fmla="*/ 173 w 854"/>
                  <a:gd name="T97" fmla="*/ 459 h 840"/>
                  <a:gd name="T98" fmla="*/ 171 w 854"/>
                  <a:gd name="T99" fmla="*/ 437 h 840"/>
                  <a:gd name="T100" fmla="*/ 290 w 854"/>
                  <a:gd name="T101" fmla="*/ 318 h 840"/>
                  <a:gd name="T102" fmla="*/ 405 w 854"/>
                  <a:gd name="T103" fmla="*/ 410 h 840"/>
                  <a:gd name="T104" fmla="*/ 359 w 854"/>
                  <a:gd name="T105" fmla="*/ 485 h 840"/>
                  <a:gd name="T106" fmla="*/ 525 w 854"/>
                  <a:gd name="T107" fmla="*/ 361 h 840"/>
                  <a:gd name="T108" fmla="*/ 435 w 854"/>
                  <a:gd name="T109" fmla="*/ 386 h 840"/>
                  <a:gd name="T110" fmla="*/ 290 w 854"/>
                  <a:gd name="T111" fmla="*/ 283 h 840"/>
                  <a:gd name="T112" fmla="*/ 230 w 854"/>
                  <a:gd name="T113" fmla="*/ 295 h 840"/>
                  <a:gd name="T114" fmla="*/ 229 w 854"/>
                  <a:gd name="T115" fmla="*/ 274 h 840"/>
                  <a:gd name="T116" fmla="*/ 468 w 854"/>
                  <a:gd name="T117" fmla="*/ 35 h 840"/>
                  <a:gd name="T118" fmla="*/ 707 w 854"/>
                  <a:gd name="T119" fmla="*/ 274 h 840"/>
                  <a:gd name="T120" fmla="*/ 655 w 854"/>
                  <a:gd name="T121" fmla="*/ 420 h 840"/>
                  <a:gd name="T122" fmla="*/ 525 w 854"/>
                  <a:gd name="T123" fmla="*/ 361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4" h="840">
                    <a:moveTo>
                      <a:pt x="698" y="543"/>
                    </a:moveTo>
                    <a:cubicBezTo>
                      <a:pt x="698" y="540"/>
                      <a:pt x="698" y="537"/>
                      <a:pt x="698" y="534"/>
                    </a:cubicBezTo>
                    <a:cubicBezTo>
                      <a:pt x="698" y="504"/>
                      <a:pt x="690" y="475"/>
                      <a:pt x="677" y="451"/>
                    </a:cubicBezTo>
                    <a:cubicBezTo>
                      <a:pt x="717" y="403"/>
                      <a:pt x="742" y="342"/>
                      <a:pt x="742" y="274"/>
                    </a:cubicBezTo>
                    <a:cubicBezTo>
                      <a:pt x="742" y="123"/>
                      <a:pt x="619" y="0"/>
                      <a:pt x="468" y="0"/>
                    </a:cubicBezTo>
                    <a:cubicBezTo>
                      <a:pt x="317" y="0"/>
                      <a:pt x="194" y="123"/>
                      <a:pt x="194" y="274"/>
                    </a:cubicBezTo>
                    <a:cubicBezTo>
                      <a:pt x="194" y="288"/>
                      <a:pt x="195" y="301"/>
                      <a:pt x="197" y="314"/>
                    </a:cubicBezTo>
                    <a:cubicBezTo>
                      <a:pt x="160" y="342"/>
                      <a:pt x="136" y="387"/>
                      <a:pt x="136" y="437"/>
                    </a:cubicBezTo>
                    <a:cubicBezTo>
                      <a:pt x="136" y="439"/>
                      <a:pt x="136" y="440"/>
                      <a:pt x="136" y="442"/>
                    </a:cubicBezTo>
                    <a:cubicBezTo>
                      <a:pt x="60" y="440"/>
                      <a:pt x="0" y="500"/>
                      <a:pt x="0" y="574"/>
                    </a:cubicBezTo>
                    <a:cubicBezTo>
                      <a:pt x="0" y="647"/>
                      <a:pt x="59" y="707"/>
                      <a:pt x="132" y="707"/>
                    </a:cubicBezTo>
                    <a:cubicBezTo>
                      <a:pt x="138" y="707"/>
                      <a:pt x="138" y="707"/>
                      <a:pt x="138" y="707"/>
                    </a:cubicBezTo>
                    <a:cubicBezTo>
                      <a:pt x="138" y="711"/>
                      <a:pt x="137" y="716"/>
                      <a:pt x="137" y="721"/>
                    </a:cubicBezTo>
                    <a:cubicBezTo>
                      <a:pt x="137" y="726"/>
                      <a:pt x="137" y="732"/>
                      <a:pt x="138" y="738"/>
                    </a:cubicBezTo>
                    <a:cubicBezTo>
                      <a:pt x="140" y="747"/>
                      <a:pt x="148" y="754"/>
                      <a:pt x="158" y="753"/>
                    </a:cubicBezTo>
                    <a:cubicBezTo>
                      <a:pt x="168" y="752"/>
                      <a:pt x="175" y="743"/>
                      <a:pt x="173" y="733"/>
                    </a:cubicBezTo>
                    <a:cubicBezTo>
                      <a:pt x="173" y="729"/>
                      <a:pt x="172" y="725"/>
                      <a:pt x="172" y="721"/>
                    </a:cubicBezTo>
                    <a:cubicBezTo>
                      <a:pt x="172" y="680"/>
                      <a:pt x="201" y="645"/>
                      <a:pt x="241" y="638"/>
                    </a:cubicBezTo>
                    <a:cubicBezTo>
                      <a:pt x="246" y="637"/>
                      <a:pt x="251" y="633"/>
                      <a:pt x="253" y="628"/>
                    </a:cubicBezTo>
                    <a:cubicBezTo>
                      <a:pt x="256" y="623"/>
                      <a:pt x="255" y="617"/>
                      <a:pt x="253" y="612"/>
                    </a:cubicBezTo>
                    <a:cubicBezTo>
                      <a:pt x="247" y="601"/>
                      <a:pt x="244" y="590"/>
                      <a:pt x="244" y="578"/>
                    </a:cubicBezTo>
                    <a:cubicBezTo>
                      <a:pt x="244" y="540"/>
                      <a:pt x="274" y="509"/>
                      <a:pt x="312" y="509"/>
                    </a:cubicBezTo>
                    <a:cubicBezTo>
                      <a:pt x="330" y="509"/>
                      <a:pt x="346" y="516"/>
                      <a:pt x="359" y="527"/>
                    </a:cubicBezTo>
                    <a:cubicBezTo>
                      <a:pt x="363" y="532"/>
                      <a:pt x="370" y="533"/>
                      <a:pt x="377" y="531"/>
                    </a:cubicBezTo>
                    <a:cubicBezTo>
                      <a:pt x="383" y="528"/>
                      <a:pt x="387" y="523"/>
                      <a:pt x="388" y="517"/>
                    </a:cubicBezTo>
                    <a:cubicBezTo>
                      <a:pt x="397" y="448"/>
                      <a:pt x="456" y="396"/>
                      <a:pt x="525" y="396"/>
                    </a:cubicBezTo>
                    <a:cubicBezTo>
                      <a:pt x="601" y="396"/>
                      <a:pt x="663" y="458"/>
                      <a:pt x="663" y="534"/>
                    </a:cubicBezTo>
                    <a:cubicBezTo>
                      <a:pt x="663" y="543"/>
                      <a:pt x="662" y="551"/>
                      <a:pt x="661" y="559"/>
                    </a:cubicBezTo>
                    <a:cubicBezTo>
                      <a:pt x="659" y="566"/>
                      <a:pt x="661" y="572"/>
                      <a:pt x="666" y="576"/>
                    </a:cubicBezTo>
                    <a:cubicBezTo>
                      <a:pt x="670" y="580"/>
                      <a:pt x="676" y="581"/>
                      <a:pt x="682" y="580"/>
                    </a:cubicBezTo>
                    <a:cubicBezTo>
                      <a:pt x="755" y="565"/>
                      <a:pt x="818" y="621"/>
                      <a:pt x="818" y="691"/>
                    </a:cubicBezTo>
                    <a:cubicBezTo>
                      <a:pt x="818" y="754"/>
                      <a:pt x="767" y="805"/>
                      <a:pt x="705" y="805"/>
                    </a:cubicBezTo>
                    <a:cubicBezTo>
                      <a:pt x="683" y="805"/>
                      <a:pt x="683" y="805"/>
                      <a:pt x="683" y="805"/>
                    </a:cubicBezTo>
                    <a:cubicBezTo>
                      <a:pt x="673" y="805"/>
                      <a:pt x="666" y="813"/>
                      <a:pt x="666" y="823"/>
                    </a:cubicBezTo>
                    <a:cubicBezTo>
                      <a:pt x="666" y="833"/>
                      <a:pt x="673" y="840"/>
                      <a:pt x="683" y="840"/>
                    </a:cubicBezTo>
                    <a:cubicBezTo>
                      <a:pt x="705" y="840"/>
                      <a:pt x="705" y="840"/>
                      <a:pt x="705" y="840"/>
                    </a:cubicBezTo>
                    <a:cubicBezTo>
                      <a:pt x="787" y="840"/>
                      <a:pt x="854" y="773"/>
                      <a:pt x="854" y="691"/>
                    </a:cubicBezTo>
                    <a:cubicBezTo>
                      <a:pt x="854" y="607"/>
                      <a:pt x="783" y="539"/>
                      <a:pt x="698" y="543"/>
                    </a:cubicBezTo>
                    <a:close/>
                    <a:moveTo>
                      <a:pt x="359" y="485"/>
                    </a:moveTo>
                    <a:cubicBezTo>
                      <a:pt x="344" y="478"/>
                      <a:pt x="329" y="474"/>
                      <a:pt x="312" y="474"/>
                    </a:cubicBezTo>
                    <a:cubicBezTo>
                      <a:pt x="255" y="474"/>
                      <a:pt x="209" y="521"/>
                      <a:pt x="209" y="578"/>
                    </a:cubicBezTo>
                    <a:cubicBezTo>
                      <a:pt x="209" y="589"/>
                      <a:pt x="210" y="599"/>
                      <a:pt x="213" y="609"/>
                    </a:cubicBezTo>
                    <a:cubicBezTo>
                      <a:pt x="184" y="621"/>
                      <a:pt x="161" y="643"/>
                      <a:pt x="148" y="671"/>
                    </a:cubicBezTo>
                    <a:cubicBezTo>
                      <a:pt x="132" y="671"/>
                      <a:pt x="132" y="671"/>
                      <a:pt x="132" y="671"/>
                    </a:cubicBezTo>
                    <a:cubicBezTo>
                      <a:pt x="79" y="671"/>
                      <a:pt x="35" y="628"/>
                      <a:pt x="35" y="574"/>
                    </a:cubicBezTo>
                    <a:cubicBezTo>
                      <a:pt x="35" y="521"/>
                      <a:pt x="79" y="477"/>
                      <a:pt x="132" y="477"/>
                    </a:cubicBezTo>
                    <a:cubicBezTo>
                      <a:pt x="139" y="477"/>
                      <a:pt x="145" y="478"/>
                      <a:pt x="152" y="479"/>
                    </a:cubicBezTo>
                    <a:cubicBezTo>
                      <a:pt x="158" y="480"/>
                      <a:pt x="164" y="479"/>
                      <a:pt x="168" y="475"/>
                    </a:cubicBezTo>
                    <a:cubicBezTo>
                      <a:pt x="172" y="471"/>
                      <a:pt x="174" y="465"/>
                      <a:pt x="173" y="459"/>
                    </a:cubicBezTo>
                    <a:cubicBezTo>
                      <a:pt x="172" y="451"/>
                      <a:pt x="171" y="444"/>
                      <a:pt x="171" y="437"/>
                    </a:cubicBezTo>
                    <a:cubicBezTo>
                      <a:pt x="171" y="372"/>
                      <a:pt x="224" y="318"/>
                      <a:pt x="290" y="318"/>
                    </a:cubicBezTo>
                    <a:cubicBezTo>
                      <a:pt x="345" y="318"/>
                      <a:pt x="392" y="357"/>
                      <a:pt x="405" y="410"/>
                    </a:cubicBezTo>
                    <a:cubicBezTo>
                      <a:pt x="384" y="430"/>
                      <a:pt x="367" y="456"/>
                      <a:pt x="359" y="485"/>
                    </a:cubicBezTo>
                    <a:close/>
                    <a:moveTo>
                      <a:pt x="525" y="361"/>
                    </a:moveTo>
                    <a:cubicBezTo>
                      <a:pt x="492" y="361"/>
                      <a:pt x="462" y="370"/>
                      <a:pt x="435" y="386"/>
                    </a:cubicBezTo>
                    <a:cubicBezTo>
                      <a:pt x="414" y="326"/>
                      <a:pt x="356" y="283"/>
                      <a:pt x="290" y="283"/>
                    </a:cubicBezTo>
                    <a:cubicBezTo>
                      <a:pt x="269" y="283"/>
                      <a:pt x="249" y="287"/>
                      <a:pt x="230" y="295"/>
                    </a:cubicBezTo>
                    <a:cubicBezTo>
                      <a:pt x="230" y="288"/>
                      <a:pt x="229" y="281"/>
                      <a:pt x="229" y="274"/>
                    </a:cubicBezTo>
                    <a:cubicBezTo>
                      <a:pt x="229" y="142"/>
                      <a:pt x="336" y="35"/>
                      <a:pt x="468" y="35"/>
                    </a:cubicBezTo>
                    <a:cubicBezTo>
                      <a:pt x="600" y="35"/>
                      <a:pt x="707" y="142"/>
                      <a:pt x="707" y="274"/>
                    </a:cubicBezTo>
                    <a:cubicBezTo>
                      <a:pt x="707" y="329"/>
                      <a:pt x="687" y="380"/>
                      <a:pt x="655" y="420"/>
                    </a:cubicBezTo>
                    <a:cubicBezTo>
                      <a:pt x="623" y="384"/>
                      <a:pt x="577" y="361"/>
                      <a:pt x="525" y="3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45">
                <a:extLst>
                  <a:ext uri="{FF2B5EF4-FFF2-40B4-BE49-F238E27FC236}">
                    <a16:creationId xmlns:a16="http://schemas.microsoft.com/office/drawing/2014/main" id="{46246CC6-4CEB-D3B6-F6C1-52A745C38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7301" y="4922838"/>
                <a:ext cx="112713" cy="109537"/>
              </a:xfrm>
              <a:custGeom>
                <a:avLst/>
                <a:gdLst>
                  <a:gd name="T0" fmla="*/ 44 w 76"/>
                  <a:gd name="T1" fmla="*/ 7 h 74"/>
                  <a:gd name="T2" fmla="*/ 7 w 76"/>
                  <a:gd name="T3" fmla="*/ 44 h 74"/>
                  <a:gd name="T4" fmla="*/ 7 w 76"/>
                  <a:gd name="T5" fmla="*/ 69 h 74"/>
                  <a:gd name="T6" fmla="*/ 20 w 76"/>
                  <a:gd name="T7" fmla="*/ 74 h 74"/>
                  <a:gd name="T8" fmla="*/ 32 w 76"/>
                  <a:gd name="T9" fmla="*/ 69 h 74"/>
                  <a:gd name="T10" fmla="*/ 69 w 76"/>
                  <a:gd name="T11" fmla="*/ 32 h 74"/>
                  <a:gd name="T12" fmla="*/ 69 w 76"/>
                  <a:gd name="T13" fmla="*/ 7 h 74"/>
                  <a:gd name="T14" fmla="*/ 44 w 76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44" y="7"/>
                    </a:moveTo>
                    <a:cubicBezTo>
                      <a:pt x="7" y="44"/>
                      <a:pt x="7" y="44"/>
                      <a:pt x="7" y="44"/>
                    </a:cubicBezTo>
                    <a:cubicBezTo>
                      <a:pt x="0" y="51"/>
                      <a:pt x="0" y="62"/>
                      <a:pt x="7" y="69"/>
                    </a:cubicBezTo>
                    <a:cubicBezTo>
                      <a:pt x="11" y="73"/>
                      <a:pt x="15" y="74"/>
                      <a:pt x="20" y="74"/>
                    </a:cubicBezTo>
                    <a:cubicBezTo>
                      <a:pt x="24" y="74"/>
                      <a:pt x="29" y="73"/>
                      <a:pt x="32" y="69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6" y="25"/>
                      <a:pt x="76" y="13"/>
                      <a:pt x="69" y="7"/>
                    </a:cubicBezTo>
                    <a:cubicBezTo>
                      <a:pt x="62" y="0"/>
                      <a:pt x="51" y="0"/>
                      <a:pt x="4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46">
                <a:extLst>
                  <a:ext uri="{FF2B5EF4-FFF2-40B4-BE49-F238E27FC236}">
                    <a16:creationId xmlns:a16="http://schemas.microsoft.com/office/drawing/2014/main" id="{E2F4957C-F28E-1C44-D85F-BDD04777C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71763" y="5068888"/>
                <a:ext cx="111125" cy="111125"/>
              </a:xfrm>
              <a:custGeom>
                <a:avLst/>
                <a:gdLst>
                  <a:gd name="T0" fmla="*/ 44 w 76"/>
                  <a:gd name="T1" fmla="*/ 8 h 75"/>
                  <a:gd name="T2" fmla="*/ 6 w 76"/>
                  <a:gd name="T3" fmla="*/ 45 h 75"/>
                  <a:gd name="T4" fmla="*/ 6 w 76"/>
                  <a:gd name="T5" fmla="*/ 70 h 75"/>
                  <a:gd name="T6" fmla="*/ 19 w 76"/>
                  <a:gd name="T7" fmla="*/ 75 h 75"/>
                  <a:gd name="T8" fmla="*/ 31 w 76"/>
                  <a:gd name="T9" fmla="*/ 70 h 75"/>
                  <a:gd name="T10" fmla="*/ 69 w 76"/>
                  <a:gd name="T11" fmla="*/ 32 h 75"/>
                  <a:gd name="T12" fmla="*/ 69 w 76"/>
                  <a:gd name="T13" fmla="*/ 8 h 75"/>
                  <a:gd name="T14" fmla="*/ 44 w 76"/>
                  <a:gd name="T15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5">
                    <a:moveTo>
                      <a:pt x="44" y="8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0" y="52"/>
                      <a:pt x="0" y="63"/>
                      <a:pt x="6" y="70"/>
                    </a:cubicBezTo>
                    <a:cubicBezTo>
                      <a:pt x="10" y="73"/>
                      <a:pt x="14" y="75"/>
                      <a:pt x="19" y="75"/>
                    </a:cubicBezTo>
                    <a:cubicBezTo>
                      <a:pt x="23" y="75"/>
                      <a:pt x="28" y="73"/>
                      <a:pt x="31" y="70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6" y="25"/>
                      <a:pt x="76" y="14"/>
                      <a:pt x="69" y="8"/>
                    </a:cubicBezTo>
                    <a:cubicBezTo>
                      <a:pt x="62" y="0"/>
                      <a:pt x="51" y="0"/>
                      <a:pt x="4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47">
                <a:extLst>
                  <a:ext uri="{FF2B5EF4-FFF2-40B4-BE49-F238E27FC236}">
                    <a16:creationId xmlns:a16="http://schemas.microsoft.com/office/drawing/2014/main" id="{B92424B3-5B9C-9273-7574-D9BCA3FAD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79663" y="4775200"/>
                <a:ext cx="112713" cy="111125"/>
              </a:xfrm>
              <a:custGeom>
                <a:avLst/>
                <a:gdLst>
                  <a:gd name="T0" fmla="*/ 32 w 76"/>
                  <a:gd name="T1" fmla="*/ 70 h 75"/>
                  <a:gd name="T2" fmla="*/ 69 w 76"/>
                  <a:gd name="T3" fmla="*/ 32 h 75"/>
                  <a:gd name="T4" fmla="*/ 69 w 76"/>
                  <a:gd name="T5" fmla="*/ 7 h 75"/>
                  <a:gd name="T6" fmla="*/ 44 w 76"/>
                  <a:gd name="T7" fmla="*/ 7 h 75"/>
                  <a:gd name="T8" fmla="*/ 7 w 76"/>
                  <a:gd name="T9" fmla="*/ 44 h 75"/>
                  <a:gd name="T10" fmla="*/ 7 w 76"/>
                  <a:gd name="T11" fmla="*/ 70 h 75"/>
                  <a:gd name="T12" fmla="*/ 19 w 76"/>
                  <a:gd name="T13" fmla="*/ 75 h 75"/>
                  <a:gd name="T14" fmla="*/ 32 w 76"/>
                  <a:gd name="T15" fmla="*/ 7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5">
                    <a:moveTo>
                      <a:pt x="32" y="70"/>
                    </a:moveTo>
                    <a:cubicBezTo>
                      <a:pt x="69" y="32"/>
                      <a:pt x="69" y="32"/>
                      <a:pt x="69" y="32"/>
                    </a:cubicBezTo>
                    <a:cubicBezTo>
                      <a:pt x="76" y="25"/>
                      <a:pt x="76" y="14"/>
                      <a:pt x="69" y="7"/>
                    </a:cubicBezTo>
                    <a:cubicBezTo>
                      <a:pt x="62" y="0"/>
                      <a:pt x="51" y="0"/>
                      <a:pt x="44" y="7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0" y="51"/>
                      <a:pt x="0" y="62"/>
                      <a:pt x="7" y="70"/>
                    </a:cubicBezTo>
                    <a:cubicBezTo>
                      <a:pt x="10" y="73"/>
                      <a:pt x="15" y="75"/>
                      <a:pt x="19" y="75"/>
                    </a:cubicBezTo>
                    <a:cubicBezTo>
                      <a:pt x="24" y="75"/>
                      <a:pt x="28" y="73"/>
                      <a:pt x="32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48">
                <a:extLst>
                  <a:ext uri="{FF2B5EF4-FFF2-40B4-BE49-F238E27FC236}">
                    <a16:creationId xmlns:a16="http://schemas.microsoft.com/office/drawing/2014/main" id="{5FB49C63-9CBA-E134-4A44-0DC70DE34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5676" y="4819650"/>
                <a:ext cx="112713" cy="111125"/>
              </a:xfrm>
              <a:custGeom>
                <a:avLst/>
                <a:gdLst>
                  <a:gd name="T0" fmla="*/ 32 w 76"/>
                  <a:gd name="T1" fmla="*/ 69 h 75"/>
                  <a:gd name="T2" fmla="*/ 69 w 76"/>
                  <a:gd name="T3" fmla="*/ 32 h 75"/>
                  <a:gd name="T4" fmla="*/ 69 w 76"/>
                  <a:gd name="T5" fmla="*/ 7 h 75"/>
                  <a:gd name="T6" fmla="*/ 44 w 76"/>
                  <a:gd name="T7" fmla="*/ 7 h 75"/>
                  <a:gd name="T8" fmla="*/ 7 w 76"/>
                  <a:gd name="T9" fmla="*/ 44 h 75"/>
                  <a:gd name="T10" fmla="*/ 7 w 76"/>
                  <a:gd name="T11" fmla="*/ 69 h 75"/>
                  <a:gd name="T12" fmla="*/ 19 w 76"/>
                  <a:gd name="T13" fmla="*/ 75 h 75"/>
                  <a:gd name="T14" fmla="*/ 32 w 76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5">
                    <a:moveTo>
                      <a:pt x="32" y="69"/>
                    </a:moveTo>
                    <a:cubicBezTo>
                      <a:pt x="69" y="32"/>
                      <a:pt x="69" y="32"/>
                      <a:pt x="69" y="32"/>
                    </a:cubicBezTo>
                    <a:cubicBezTo>
                      <a:pt x="76" y="25"/>
                      <a:pt x="76" y="14"/>
                      <a:pt x="69" y="7"/>
                    </a:cubicBezTo>
                    <a:cubicBezTo>
                      <a:pt x="62" y="0"/>
                      <a:pt x="51" y="0"/>
                      <a:pt x="44" y="7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0" y="51"/>
                      <a:pt x="0" y="63"/>
                      <a:pt x="7" y="69"/>
                    </a:cubicBezTo>
                    <a:cubicBezTo>
                      <a:pt x="10" y="72"/>
                      <a:pt x="15" y="75"/>
                      <a:pt x="19" y="75"/>
                    </a:cubicBezTo>
                    <a:cubicBezTo>
                      <a:pt x="24" y="75"/>
                      <a:pt x="28" y="72"/>
                      <a:pt x="32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49">
                <a:extLst>
                  <a:ext uri="{FF2B5EF4-FFF2-40B4-BE49-F238E27FC236}">
                    <a16:creationId xmlns:a16="http://schemas.microsoft.com/office/drawing/2014/main" id="{02045590-C911-FFD0-FC5D-B1C83EFE3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7088" y="4691063"/>
                <a:ext cx="111125" cy="109537"/>
              </a:xfrm>
              <a:custGeom>
                <a:avLst/>
                <a:gdLst>
                  <a:gd name="T0" fmla="*/ 44 w 76"/>
                  <a:gd name="T1" fmla="*/ 7 h 74"/>
                  <a:gd name="T2" fmla="*/ 7 w 76"/>
                  <a:gd name="T3" fmla="*/ 44 h 74"/>
                  <a:gd name="T4" fmla="*/ 7 w 76"/>
                  <a:gd name="T5" fmla="*/ 69 h 74"/>
                  <a:gd name="T6" fmla="*/ 20 w 76"/>
                  <a:gd name="T7" fmla="*/ 74 h 74"/>
                  <a:gd name="T8" fmla="*/ 32 w 76"/>
                  <a:gd name="T9" fmla="*/ 69 h 74"/>
                  <a:gd name="T10" fmla="*/ 69 w 76"/>
                  <a:gd name="T11" fmla="*/ 32 h 74"/>
                  <a:gd name="T12" fmla="*/ 69 w 76"/>
                  <a:gd name="T13" fmla="*/ 7 h 74"/>
                  <a:gd name="T14" fmla="*/ 44 w 76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44" y="7"/>
                    </a:moveTo>
                    <a:cubicBezTo>
                      <a:pt x="7" y="44"/>
                      <a:pt x="7" y="44"/>
                      <a:pt x="7" y="44"/>
                    </a:cubicBezTo>
                    <a:cubicBezTo>
                      <a:pt x="0" y="51"/>
                      <a:pt x="0" y="62"/>
                      <a:pt x="7" y="69"/>
                    </a:cubicBezTo>
                    <a:cubicBezTo>
                      <a:pt x="10" y="72"/>
                      <a:pt x="15" y="74"/>
                      <a:pt x="20" y="74"/>
                    </a:cubicBezTo>
                    <a:cubicBezTo>
                      <a:pt x="24" y="74"/>
                      <a:pt x="28" y="72"/>
                      <a:pt x="32" y="69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6" y="24"/>
                      <a:pt x="76" y="13"/>
                      <a:pt x="69" y="7"/>
                    </a:cubicBezTo>
                    <a:cubicBezTo>
                      <a:pt x="62" y="0"/>
                      <a:pt x="51" y="0"/>
                      <a:pt x="4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50">
                <a:extLst>
                  <a:ext uri="{FF2B5EF4-FFF2-40B4-BE49-F238E27FC236}">
                    <a16:creationId xmlns:a16="http://schemas.microsoft.com/office/drawing/2014/main" id="{C0BA332F-18BA-6872-9B1D-0F38CF42C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54263" y="4948238"/>
                <a:ext cx="112713" cy="109537"/>
              </a:xfrm>
              <a:custGeom>
                <a:avLst/>
                <a:gdLst>
                  <a:gd name="T0" fmla="*/ 69 w 76"/>
                  <a:gd name="T1" fmla="*/ 7 h 74"/>
                  <a:gd name="T2" fmla="*/ 44 w 76"/>
                  <a:gd name="T3" fmla="*/ 7 h 74"/>
                  <a:gd name="T4" fmla="*/ 6 w 76"/>
                  <a:gd name="T5" fmla="*/ 45 h 74"/>
                  <a:gd name="T6" fmla="*/ 6 w 76"/>
                  <a:gd name="T7" fmla="*/ 70 h 74"/>
                  <a:gd name="T8" fmla="*/ 19 w 76"/>
                  <a:gd name="T9" fmla="*/ 74 h 74"/>
                  <a:gd name="T10" fmla="*/ 31 w 76"/>
                  <a:gd name="T11" fmla="*/ 70 h 74"/>
                  <a:gd name="T12" fmla="*/ 69 w 76"/>
                  <a:gd name="T13" fmla="*/ 32 h 74"/>
                  <a:gd name="T14" fmla="*/ 69 w 76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9" y="7"/>
                    </a:moveTo>
                    <a:cubicBezTo>
                      <a:pt x="62" y="0"/>
                      <a:pt x="51" y="0"/>
                      <a:pt x="44" y="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0" y="51"/>
                      <a:pt x="0" y="62"/>
                      <a:pt x="6" y="70"/>
                    </a:cubicBezTo>
                    <a:cubicBezTo>
                      <a:pt x="10" y="73"/>
                      <a:pt x="15" y="74"/>
                      <a:pt x="19" y="74"/>
                    </a:cubicBezTo>
                    <a:cubicBezTo>
                      <a:pt x="23" y="74"/>
                      <a:pt x="28" y="73"/>
                      <a:pt x="31" y="70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6" y="25"/>
                      <a:pt x="76" y="14"/>
                      <a:pt x="6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51">
                <a:extLst>
                  <a:ext uri="{FF2B5EF4-FFF2-40B4-BE49-F238E27FC236}">
                    <a16:creationId xmlns:a16="http://schemas.microsoft.com/office/drawing/2014/main" id="{D2F11D20-F9CF-C24E-C56A-9EB66CD53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4376" y="4775200"/>
                <a:ext cx="112713" cy="111125"/>
              </a:xfrm>
              <a:custGeom>
                <a:avLst/>
                <a:gdLst>
                  <a:gd name="T0" fmla="*/ 32 w 76"/>
                  <a:gd name="T1" fmla="*/ 70 h 75"/>
                  <a:gd name="T2" fmla="*/ 69 w 76"/>
                  <a:gd name="T3" fmla="*/ 32 h 75"/>
                  <a:gd name="T4" fmla="*/ 69 w 76"/>
                  <a:gd name="T5" fmla="*/ 7 h 75"/>
                  <a:gd name="T6" fmla="*/ 44 w 76"/>
                  <a:gd name="T7" fmla="*/ 7 h 75"/>
                  <a:gd name="T8" fmla="*/ 6 w 76"/>
                  <a:gd name="T9" fmla="*/ 44 h 75"/>
                  <a:gd name="T10" fmla="*/ 6 w 76"/>
                  <a:gd name="T11" fmla="*/ 70 h 75"/>
                  <a:gd name="T12" fmla="*/ 19 w 76"/>
                  <a:gd name="T13" fmla="*/ 75 h 75"/>
                  <a:gd name="T14" fmla="*/ 32 w 76"/>
                  <a:gd name="T15" fmla="*/ 7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5">
                    <a:moveTo>
                      <a:pt x="32" y="70"/>
                    </a:moveTo>
                    <a:cubicBezTo>
                      <a:pt x="69" y="32"/>
                      <a:pt x="69" y="32"/>
                      <a:pt x="69" y="32"/>
                    </a:cubicBezTo>
                    <a:cubicBezTo>
                      <a:pt x="76" y="25"/>
                      <a:pt x="76" y="14"/>
                      <a:pt x="69" y="7"/>
                    </a:cubicBezTo>
                    <a:cubicBezTo>
                      <a:pt x="62" y="0"/>
                      <a:pt x="51" y="0"/>
                      <a:pt x="44" y="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0" y="51"/>
                      <a:pt x="0" y="62"/>
                      <a:pt x="6" y="70"/>
                    </a:cubicBezTo>
                    <a:cubicBezTo>
                      <a:pt x="10" y="73"/>
                      <a:pt x="14" y="75"/>
                      <a:pt x="19" y="75"/>
                    </a:cubicBezTo>
                    <a:cubicBezTo>
                      <a:pt x="23" y="75"/>
                      <a:pt x="28" y="73"/>
                      <a:pt x="32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52">
                <a:extLst>
                  <a:ext uri="{FF2B5EF4-FFF2-40B4-BE49-F238E27FC236}">
                    <a16:creationId xmlns:a16="http://schemas.microsoft.com/office/drawing/2014/main" id="{9206AE03-0B56-00E9-9C71-C047530A5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2013" y="4922838"/>
                <a:ext cx="112713" cy="109537"/>
              </a:xfrm>
              <a:custGeom>
                <a:avLst/>
                <a:gdLst>
                  <a:gd name="T0" fmla="*/ 44 w 76"/>
                  <a:gd name="T1" fmla="*/ 7 h 74"/>
                  <a:gd name="T2" fmla="*/ 7 w 76"/>
                  <a:gd name="T3" fmla="*/ 44 h 74"/>
                  <a:gd name="T4" fmla="*/ 7 w 76"/>
                  <a:gd name="T5" fmla="*/ 69 h 74"/>
                  <a:gd name="T6" fmla="*/ 19 w 76"/>
                  <a:gd name="T7" fmla="*/ 74 h 74"/>
                  <a:gd name="T8" fmla="*/ 32 w 76"/>
                  <a:gd name="T9" fmla="*/ 69 h 74"/>
                  <a:gd name="T10" fmla="*/ 69 w 76"/>
                  <a:gd name="T11" fmla="*/ 32 h 74"/>
                  <a:gd name="T12" fmla="*/ 69 w 76"/>
                  <a:gd name="T13" fmla="*/ 7 h 74"/>
                  <a:gd name="T14" fmla="*/ 44 w 76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44" y="7"/>
                    </a:moveTo>
                    <a:cubicBezTo>
                      <a:pt x="7" y="44"/>
                      <a:pt x="7" y="44"/>
                      <a:pt x="7" y="44"/>
                    </a:cubicBezTo>
                    <a:cubicBezTo>
                      <a:pt x="0" y="51"/>
                      <a:pt x="0" y="62"/>
                      <a:pt x="7" y="69"/>
                    </a:cubicBezTo>
                    <a:cubicBezTo>
                      <a:pt x="10" y="73"/>
                      <a:pt x="15" y="74"/>
                      <a:pt x="19" y="74"/>
                    </a:cubicBezTo>
                    <a:cubicBezTo>
                      <a:pt x="24" y="74"/>
                      <a:pt x="28" y="73"/>
                      <a:pt x="32" y="69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6" y="25"/>
                      <a:pt x="76" y="13"/>
                      <a:pt x="69" y="7"/>
                    </a:cubicBezTo>
                    <a:cubicBezTo>
                      <a:pt x="62" y="0"/>
                      <a:pt x="51" y="0"/>
                      <a:pt x="4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53">
                <a:extLst>
                  <a:ext uri="{FF2B5EF4-FFF2-40B4-BE49-F238E27FC236}">
                    <a16:creationId xmlns:a16="http://schemas.microsoft.com/office/drawing/2014/main" id="{3E314711-769B-9FEB-ED66-5EDC87F87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78063" y="5068888"/>
                <a:ext cx="111125" cy="111125"/>
              </a:xfrm>
              <a:custGeom>
                <a:avLst/>
                <a:gdLst>
                  <a:gd name="T0" fmla="*/ 44 w 76"/>
                  <a:gd name="T1" fmla="*/ 8 h 75"/>
                  <a:gd name="T2" fmla="*/ 7 w 76"/>
                  <a:gd name="T3" fmla="*/ 45 h 75"/>
                  <a:gd name="T4" fmla="*/ 7 w 76"/>
                  <a:gd name="T5" fmla="*/ 70 h 75"/>
                  <a:gd name="T6" fmla="*/ 20 w 76"/>
                  <a:gd name="T7" fmla="*/ 75 h 75"/>
                  <a:gd name="T8" fmla="*/ 32 w 76"/>
                  <a:gd name="T9" fmla="*/ 70 h 75"/>
                  <a:gd name="T10" fmla="*/ 69 w 76"/>
                  <a:gd name="T11" fmla="*/ 32 h 75"/>
                  <a:gd name="T12" fmla="*/ 69 w 76"/>
                  <a:gd name="T13" fmla="*/ 8 h 75"/>
                  <a:gd name="T14" fmla="*/ 44 w 76"/>
                  <a:gd name="T15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5">
                    <a:moveTo>
                      <a:pt x="44" y="8"/>
                    </a:moveTo>
                    <a:cubicBezTo>
                      <a:pt x="7" y="45"/>
                      <a:pt x="7" y="45"/>
                      <a:pt x="7" y="45"/>
                    </a:cubicBezTo>
                    <a:cubicBezTo>
                      <a:pt x="0" y="52"/>
                      <a:pt x="0" y="63"/>
                      <a:pt x="7" y="70"/>
                    </a:cubicBezTo>
                    <a:cubicBezTo>
                      <a:pt x="10" y="73"/>
                      <a:pt x="15" y="75"/>
                      <a:pt x="20" y="75"/>
                    </a:cubicBezTo>
                    <a:cubicBezTo>
                      <a:pt x="24" y="75"/>
                      <a:pt x="28" y="73"/>
                      <a:pt x="32" y="70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6" y="25"/>
                      <a:pt x="76" y="14"/>
                      <a:pt x="69" y="8"/>
                    </a:cubicBezTo>
                    <a:cubicBezTo>
                      <a:pt x="62" y="0"/>
                      <a:pt x="51" y="0"/>
                      <a:pt x="4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54">
                <a:extLst>
                  <a:ext uri="{FF2B5EF4-FFF2-40B4-BE49-F238E27FC236}">
                    <a16:creationId xmlns:a16="http://schemas.microsoft.com/office/drawing/2014/main" id="{B13761FD-BB88-F4F7-BCC5-28E9CD75A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31976" y="4819650"/>
                <a:ext cx="114300" cy="111125"/>
              </a:xfrm>
              <a:custGeom>
                <a:avLst/>
                <a:gdLst>
                  <a:gd name="T0" fmla="*/ 45 w 77"/>
                  <a:gd name="T1" fmla="*/ 7 h 75"/>
                  <a:gd name="T2" fmla="*/ 7 w 77"/>
                  <a:gd name="T3" fmla="*/ 44 h 75"/>
                  <a:gd name="T4" fmla="*/ 7 w 77"/>
                  <a:gd name="T5" fmla="*/ 69 h 75"/>
                  <a:gd name="T6" fmla="*/ 20 w 77"/>
                  <a:gd name="T7" fmla="*/ 75 h 75"/>
                  <a:gd name="T8" fmla="*/ 32 w 77"/>
                  <a:gd name="T9" fmla="*/ 69 h 75"/>
                  <a:gd name="T10" fmla="*/ 70 w 77"/>
                  <a:gd name="T11" fmla="*/ 32 h 75"/>
                  <a:gd name="T12" fmla="*/ 70 w 77"/>
                  <a:gd name="T13" fmla="*/ 7 h 75"/>
                  <a:gd name="T14" fmla="*/ 45 w 77"/>
                  <a:gd name="T15" fmla="*/ 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5">
                    <a:moveTo>
                      <a:pt x="45" y="7"/>
                    </a:moveTo>
                    <a:cubicBezTo>
                      <a:pt x="7" y="44"/>
                      <a:pt x="7" y="44"/>
                      <a:pt x="7" y="44"/>
                    </a:cubicBezTo>
                    <a:cubicBezTo>
                      <a:pt x="0" y="51"/>
                      <a:pt x="0" y="63"/>
                      <a:pt x="7" y="69"/>
                    </a:cubicBezTo>
                    <a:cubicBezTo>
                      <a:pt x="11" y="72"/>
                      <a:pt x="15" y="75"/>
                      <a:pt x="20" y="75"/>
                    </a:cubicBezTo>
                    <a:cubicBezTo>
                      <a:pt x="24" y="75"/>
                      <a:pt x="29" y="72"/>
                      <a:pt x="32" y="69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7" y="25"/>
                      <a:pt x="77" y="14"/>
                      <a:pt x="70" y="7"/>
                    </a:cubicBezTo>
                    <a:cubicBezTo>
                      <a:pt x="63" y="0"/>
                      <a:pt x="52" y="0"/>
                      <a:pt x="4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55">
                <a:extLst>
                  <a:ext uri="{FF2B5EF4-FFF2-40B4-BE49-F238E27FC236}">
                    <a16:creationId xmlns:a16="http://schemas.microsoft.com/office/drawing/2014/main" id="{F39504F7-C00B-193C-0A73-8A361CE0D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01801" y="4691063"/>
                <a:ext cx="111125" cy="109537"/>
              </a:xfrm>
              <a:custGeom>
                <a:avLst/>
                <a:gdLst>
                  <a:gd name="T0" fmla="*/ 19 w 76"/>
                  <a:gd name="T1" fmla="*/ 74 h 74"/>
                  <a:gd name="T2" fmla="*/ 31 w 76"/>
                  <a:gd name="T3" fmla="*/ 69 h 74"/>
                  <a:gd name="T4" fmla="*/ 69 w 76"/>
                  <a:gd name="T5" fmla="*/ 32 h 74"/>
                  <a:gd name="T6" fmla="*/ 69 w 76"/>
                  <a:gd name="T7" fmla="*/ 7 h 74"/>
                  <a:gd name="T8" fmla="*/ 44 w 76"/>
                  <a:gd name="T9" fmla="*/ 7 h 74"/>
                  <a:gd name="T10" fmla="*/ 7 w 76"/>
                  <a:gd name="T11" fmla="*/ 44 h 74"/>
                  <a:gd name="T12" fmla="*/ 7 w 76"/>
                  <a:gd name="T13" fmla="*/ 69 h 74"/>
                  <a:gd name="T14" fmla="*/ 19 w 76"/>
                  <a:gd name="T1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19" y="74"/>
                    </a:moveTo>
                    <a:cubicBezTo>
                      <a:pt x="24" y="74"/>
                      <a:pt x="28" y="72"/>
                      <a:pt x="31" y="69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6" y="24"/>
                      <a:pt x="76" y="13"/>
                      <a:pt x="69" y="7"/>
                    </a:cubicBezTo>
                    <a:cubicBezTo>
                      <a:pt x="62" y="0"/>
                      <a:pt x="51" y="0"/>
                      <a:pt x="44" y="7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0" y="51"/>
                      <a:pt x="0" y="62"/>
                      <a:pt x="7" y="69"/>
                    </a:cubicBezTo>
                    <a:cubicBezTo>
                      <a:pt x="10" y="72"/>
                      <a:pt x="15" y="74"/>
                      <a:pt x="19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56">
                <a:extLst>
                  <a:ext uri="{FF2B5EF4-FFF2-40B4-BE49-F238E27FC236}">
                    <a16:creationId xmlns:a16="http://schemas.microsoft.com/office/drawing/2014/main" id="{ACA940D6-0E0F-92D5-1353-F3C6BADA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0563" y="4948238"/>
                <a:ext cx="112713" cy="109537"/>
              </a:xfrm>
              <a:custGeom>
                <a:avLst/>
                <a:gdLst>
                  <a:gd name="T0" fmla="*/ 45 w 76"/>
                  <a:gd name="T1" fmla="*/ 7 h 74"/>
                  <a:gd name="T2" fmla="*/ 7 w 76"/>
                  <a:gd name="T3" fmla="*/ 45 h 74"/>
                  <a:gd name="T4" fmla="*/ 7 w 76"/>
                  <a:gd name="T5" fmla="*/ 70 h 74"/>
                  <a:gd name="T6" fmla="*/ 20 w 76"/>
                  <a:gd name="T7" fmla="*/ 74 h 74"/>
                  <a:gd name="T8" fmla="*/ 32 w 76"/>
                  <a:gd name="T9" fmla="*/ 70 h 74"/>
                  <a:gd name="T10" fmla="*/ 69 w 76"/>
                  <a:gd name="T11" fmla="*/ 32 h 74"/>
                  <a:gd name="T12" fmla="*/ 69 w 76"/>
                  <a:gd name="T13" fmla="*/ 7 h 74"/>
                  <a:gd name="T14" fmla="*/ 45 w 76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45" y="7"/>
                    </a:moveTo>
                    <a:cubicBezTo>
                      <a:pt x="7" y="45"/>
                      <a:pt x="7" y="45"/>
                      <a:pt x="7" y="45"/>
                    </a:cubicBezTo>
                    <a:cubicBezTo>
                      <a:pt x="0" y="51"/>
                      <a:pt x="0" y="62"/>
                      <a:pt x="7" y="70"/>
                    </a:cubicBezTo>
                    <a:cubicBezTo>
                      <a:pt x="11" y="73"/>
                      <a:pt x="15" y="74"/>
                      <a:pt x="20" y="74"/>
                    </a:cubicBezTo>
                    <a:cubicBezTo>
                      <a:pt x="24" y="74"/>
                      <a:pt x="29" y="73"/>
                      <a:pt x="32" y="70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6" y="25"/>
                      <a:pt x="76" y="14"/>
                      <a:pt x="69" y="7"/>
                    </a:cubicBezTo>
                    <a:cubicBezTo>
                      <a:pt x="63" y="0"/>
                      <a:pt x="51" y="0"/>
                      <a:pt x="4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5D1BBE6B-8523-4FA4-4A82-6EC8DF7108C8}"/>
              </a:ext>
            </a:extLst>
          </p:cNvPr>
          <p:cNvSpPr txBox="1"/>
          <p:nvPr/>
        </p:nvSpPr>
        <p:spPr>
          <a:xfrm>
            <a:off x="5684490" y="5287166"/>
            <a:ext cx="4879701" cy="61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92D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БЛИЖАЙШИЙ ЗАРУБЕЖНЫЙ АНАЛОГ УСТУПАЕТ </a:t>
            </a:r>
            <a:br>
              <a:rPr lang="ru-RU" sz="1200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ТЕХНОЛОГИЧЕСКИХ СВОЙСТВАХ </a:t>
            </a:r>
            <a:r>
              <a:rPr lang="ru-RU" sz="1200" dirty="0">
                <a:solidFill>
                  <a:srgbClr val="92D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УЖЕ СЕЙЧАС</a:t>
            </a:r>
          </a:p>
        </p:txBody>
      </p:sp>
      <p:pic>
        <p:nvPicPr>
          <p:cNvPr id="365" name="Рисунок 364">
            <a:extLst>
              <a:ext uri="{FF2B5EF4-FFF2-40B4-BE49-F238E27FC236}">
                <a16:creationId xmlns:a16="http://schemas.microsoft.com/office/drawing/2014/main" id="{9069CBFA-C0B4-7BAA-B057-E8165F7DBB2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1" t="-330" r="2" b="330"/>
          <a:stretch/>
        </p:blipFill>
        <p:spPr>
          <a:xfrm>
            <a:off x="9706037" y="5279593"/>
            <a:ext cx="889779" cy="650365"/>
          </a:xfrm>
          <a:prstGeom prst="rect">
            <a:avLst/>
          </a:prstGeom>
        </p:spPr>
      </p:pic>
      <p:sp>
        <p:nvSpPr>
          <p:cNvPr id="369" name="TextBox 368">
            <a:extLst>
              <a:ext uri="{FF2B5EF4-FFF2-40B4-BE49-F238E27FC236}">
                <a16:creationId xmlns:a16="http://schemas.microsoft.com/office/drawing/2014/main" id="{7200F44F-D295-053A-BD56-AD2F48E74881}"/>
              </a:ext>
            </a:extLst>
          </p:cNvPr>
          <p:cNvSpPr txBox="1"/>
          <p:nvPr/>
        </p:nvSpPr>
        <p:spPr>
          <a:xfrm>
            <a:off x="5706884" y="5940203"/>
            <a:ext cx="2797487" cy="68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Clr>
                <a:srgbClr val="17A2DD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большая масса и габариты</a:t>
            </a:r>
          </a:p>
          <a:p>
            <a:pPr marL="171450" indent="-171450">
              <a:lnSpc>
                <a:spcPct val="110000"/>
              </a:lnSpc>
              <a:buClr>
                <a:srgbClr val="17A2DD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меньшая удельная энергоемкость</a:t>
            </a:r>
          </a:p>
          <a:p>
            <a:pPr marL="171450" indent="-171450">
              <a:lnSpc>
                <a:spcPct val="110000"/>
              </a:lnSpc>
              <a:buClr>
                <a:srgbClr val="17A2DD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меньший срок службы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89693D7-185E-4EB8-ABF3-7C1CE281631B}"/>
              </a:ext>
            </a:extLst>
          </p:cNvPr>
          <p:cNvGrpSpPr/>
          <p:nvPr/>
        </p:nvGrpSpPr>
        <p:grpSpPr>
          <a:xfrm>
            <a:off x="5819441" y="1276506"/>
            <a:ext cx="4622138" cy="1474439"/>
            <a:chOff x="5269814" y="1021263"/>
            <a:chExt cx="5177492" cy="1651594"/>
          </a:xfrm>
        </p:grpSpPr>
        <p:grpSp>
          <p:nvGrpSpPr>
            <p:cNvPr id="231" name="Группа 230">
              <a:extLst>
                <a:ext uri="{FF2B5EF4-FFF2-40B4-BE49-F238E27FC236}">
                  <a16:creationId xmlns:a16="http://schemas.microsoft.com/office/drawing/2014/main" id="{CBF8518F-6C35-4FD9-7900-CF82F0B6B02A}"/>
                </a:ext>
              </a:extLst>
            </p:cNvPr>
            <p:cNvGrpSpPr/>
            <p:nvPr/>
          </p:nvGrpSpPr>
          <p:grpSpPr>
            <a:xfrm rot="19454789" flipV="1">
              <a:off x="8378021" y="1981816"/>
              <a:ext cx="696541" cy="146666"/>
              <a:chOff x="7023739" y="2946692"/>
              <a:chExt cx="1218147" cy="286735"/>
            </a:xfrm>
          </p:grpSpPr>
          <p:sp>
            <p:nvSpPr>
              <p:cNvPr id="253" name="Полилиния 37">
                <a:extLst>
                  <a:ext uri="{FF2B5EF4-FFF2-40B4-BE49-F238E27FC236}">
                    <a16:creationId xmlns:a16="http://schemas.microsoft.com/office/drawing/2014/main" id="{E37A3A36-45D4-E1B6-3A15-1B835C5E0894}"/>
                  </a:ext>
                </a:extLst>
              </p:cNvPr>
              <p:cNvSpPr/>
              <p:nvPr/>
            </p:nvSpPr>
            <p:spPr>
              <a:xfrm>
                <a:off x="7023739" y="2946692"/>
                <a:ext cx="1096409" cy="286735"/>
              </a:xfrm>
              <a:custGeom>
                <a:avLst/>
                <a:gdLst>
                  <a:gd name="connsiteX0" fmla="*/ 0 w 1950244"/>
                  <a:gd name="connsiteY0" fmla="*/ 521494 h 521494"/>
                  <a:gd name="connsiteX1" fmla="*/ 1485900 w 1950244"/>
                  <a:gd name="connsiteY1" fmla="*/ 0 h 521494"/>
                  <a:gd name="connsiteX2" fmla="*/ 1950244 w 1950244"/>
                  <a:gd name="connsiteY2" fmla="*/ 121444 h 521494"/>
                  <a:gd name="connsiteX0" fmla="*/ 0 w 1950244"/>
                  <a:gd name="connsiteY0" fmla="*/ 521494 h 521494"/>
                  <a:gd name="connsiteX1" fmla="*/ 1485900 w 1950244"/>
                  <a:gd name="connsiteY1" fmla="*/ 0 h 521494"/>
                  <a:gd name="connsiteX2" fmla="*/ 1950244 w 1950244"/>
                  <a:gd name="connsiteY2" fmla="*/ 121444 h 521494"/>
                  <a:gd name="connsiteX0" fmla="*/ 0 w 1950244"/>
                  <a:gd name="connsiteY0" fmla="*/ 538348 h 538348"/>
                  <a:gd name="connsiteX1" fmla="*/ 1485900 w 1950244"/>
                  <a:gd name="connsiteY1" fmla="*/ 16854 h 538348"/>
                  <a:gd name="connsiteX2" fmla="*/ 1950244 w 1950244"/>
                  <a:gd name="connsiteY2" fmla="*/ 138298 h 538348"/>
                  <a:gd name="connsiteX0" fmla="*/ 0 w 1907381"/>
                  <a:gd name="connsiteY0" fmla="*/ 539536 h 539536"/>
                  <a:gd name="connsiteX1" fmla="*/ 1485900 w 1907381"/>
                  <a:gd name="connsiteY1" fmla="*/ 18042 h 539536"/>
                  <a:gd name="connsiteX2" fmla="*/ 1907381 w 1907381"/>
                  <a:gd name="connsiteY2" fmla="*/ 132342 h 539536"/>
                  <a:gd name="connsiteX0" fmla="*/ 0 w 1907381"/>
                  <a:gd name="connsiteY0" fmla="*/ 548826 h 548826"/>
                  <a:gd name="connsiteX1" fmla="*/ 1485900 w 1907381"/>
                  <a:gd name="connsiteY1" fmla="*/ 27332 h 548826"/>
                  <a:gd name="connsiteX2" fmla="*/ 1907381 w 1907381"/>
                  <a:gd name="connsiteY2" fmla="*/ 141632 h 548826"/>
                  <a:gd name="connsiteX0" fmla="*/ 0 w 1907381"/>
                  <a:gd name="connsiteY0" fmla="*/ 548826 h 548826"/>
                  <a:gd name="connsiteX1" fmla="*/ 1485900 w 1907381"/>
                  <a:gd name="connsiteY1" fmla="*/ 27332 h 548826"/>
                  <a:gd name="connsiteX2" fmla="*/ 1907381 w 1907381"/>
                  <a:gd name="connsiteY2" fmla="*/ 141632 h 548826"/>
                  <a:gd name="connsiteX0" fmla="*/ 0 w 1935956"/>
                  <a:gd name="connsiteY0" fmla="*/ 553528 h 553528"/>
                  <a:gd name="connsiteX1" fmla="*/ 1485900 w 1935956"/>
                  <a:gd name="connsiteY1" fmla="*/ 32034 h 553528"/>
                  <a:gd name="connsiteX2" fmla="*/ 1935956 w 1935956"/>
                  <a:gd name="connsiteY2" fmla="*/ 124902 h 553528"/>
                  <a:gd name="connsiteX0" fmla="*/ 0 w 1935956"/>
                  <a:gd name="connsiteY0" fmla="*/ 549325 h 549325"/>
                  <a:gd name="connsiteX1" fmla="*/ 1485900 w 1935956"/>
                  <a:gd name="connsiteY1" fmla="*/ 27831 h 549325"/>
                  <a:gd name="connsiteX2" fmla="*/ 1935956 w 1935956"/>
                  <a:gd name="connsiteY2" fmla="*/ 120699 h 549325"/>
                  <a:gd name="connsiteX0" fmla="*/ 0 w 1212818"/>
                  <a:gd name="connsiteY0" fmla="*/ 310125 h 310125"/>
                  <a:gd name="connsiteX1" fmla="*/ 762762 w 1212818"/>
                  <a:gd name="connsiteY1" fmla="*/ 27831 h 310125"/>
                  <a:gd name="connsiteX2" fmla="*/ 1212818 w 1212818"/>
                  <a:gd name="connsiteY2" fmla="*/ 120699 h 310125"/>
                  <a:gd name="connsiteX0" fmla="*/ 0 w 1190184"/>
                  <a:gd name="connsiteY0" fmla="*/ 271022 h 271022"/>
                  <a:gd name="connsiteX1" fmla="*/ 740128 w 1190184"/>
                  <a:gd name="connsiteY1" fmla="*/ 27831 h 271022"/>
                  <a:gd name="connsiteX2" fmla="*/ 1190184 w 1190184"/>
                  <a:gd name="connsiteY2" fmla="*/ 120699 h 271022"/>
                  <a:gd name="connsiteX0" fmla="*/ 0 w 1096409"/>
                  <a:gd name="connsiteY0" fmla="*/ 286735 h 286735"/>
                  <a:gd name="connsiteX1" fmla="*/ 740128 w 1096409"/>
                  <a:gd name="connsiteY1" fmla="*/ 43544 h 286735"/>
                  <a:gd name="connsiteX2" fmla="*/ 1096409 w 1096409"/>
                  <a:gd name="connsiteY2" fmla="*/ 82133 h 28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6409" h="286735">
                    <a:moveTo>
                      <a:pt x="0" y="286735"/>
                    </a:moveTo>
                    <a:lnTo>
                      <a:pt x="740128" y="43544"/>
                    </a:lnTo>
                    <a:cubicBezTo>
                      <a:pt x="930628" y="-23132"/>
                      <a:pt x="955916" y="-15497"/>
                      <a:pt x="1096409" y="82133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>
                <a:extLst>
                  <a:ext uri="{FF2B5EF4-FFF2-40B4-BE49-F238E27FC236}">
                    <a16:creationId xmlns:a16="http://schemas.microsoft.com/office/drawing/2014/main" id="{5F6CABD7-FF65-5F75-5F0E-2E4DB6678CC6}"/>
                  </a:ext>
                </a:extLst>
              </p:cNvPr>
              <p:cNvSpPr/>
              <p:nvPr/>
            </p:nvSpPr>
            <p:spPr>
              <a:xfrm>
                <a:off x="8103751" y="3014326"/>
                <a:ext cx="138135" cy="138135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sp>
          <p:nvSpPr>
            <p:cNvPr id="233" name="Прямоугольник 90">
              <a:extLst>
                <a:ext uri="{FF2B5EF4-FFF2-40B4-BE49-F238E27FC236}">
                  <a16:creationId xmlns:a16="http://schemas.microsoft.com/office/drawing/2014/main" id="{C39E4B09-B6F9-03C9-A1AD-4FC067B24551}"/>
                </a:ext>
              </a:extLst>
            </p:cNvPr>
            <p:cNvSpPr/>
            <p:nvPr/>
          </p:nvSpPr>
          <p:spPr bwMode="auto">
            <a:xfrm>
              <a:off x="8982200" y="1617447"/>
              <a:ext cx="1411736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i="1" dirty="0">
                  <a:latin typeface="Montserrat" panose="00000500000000000000" pitchFamily="2" charset="-52"/>
                  <a:cs typeface="Segoe UI"/>
                </a:rPr>
                <a:t>e-</a:t>
              </a:r>
              <a:endParaRPr lang="ru-RU" sz="1600" i="1" dirty="0">
                <a:latin typeface="Montserrat" panose="00000500000000000000" pitchFamily="2" charset="-52"/>
              </a:endParaRPr>
            </a:p>
          </p:txBody>
        </p:sp>
        <p:pic>
          <p:nvPicPr>
            <p:cNvPr id="250" name="Рисунок 249">
              <a:extLst>
                <a:ext uri="{FF2B5EF4-FFF2-40B4-BE49-F238E27FC236}">
                  <a16:creationId xmlns:a16="http://schemas.microsoft.com/office/drawing/2014/main" id="{CDE2F101-EEF5-203C-301F-E478338C4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26074" r="9555" b="18667"/>
            <a:stretch/>
          </p:blipFill>
          <p:spPr>
            <a:xfrm rot="21435758">
              <a:off x="7385671" y="1215703"/>
              <a:ext cx="1547903" cy="1114873"/>
            </a:xfrm>
            <a:prstGeom prst="rect">
              <a:avLst/>
            </a:prstGeom>
          </p:spPr>
        </p:pic>
        <p:sp>
          <p:nvSpPr>
            <p:cNvPr id="235" name="Блок-схема: память с прямым доступом 76">
              <a:extLst>
                <a:ext uri="{FF2B5EF4-FFF2-40B4-BE49-F238E27FC236}">
                  <a16:creationId xmlns:a16="http://schemas.microsoft.com/office/drawing/2014/main" id="{8D6F5C17-EC27-4C37-93EC-AB7B57595F7A}"/>
                </a:ext>
              </a:extLst>
            </p:cNvPr>
            <p:cNvSpPr/>
            <p:nvPr/>
          </p:nvSpPr>
          <p:spPr bwMode="auto">
            <a:xfrm rot="9705474">
              <a:off x="6377534" y="2093318"/>
              <a:ext cx="522661" cy="312350"/>
            </a:xfrm>
            <a:prstGeom prst="flowChartMagneticDrum">
              <a:avLst/>
            </a:prstGeom>
            <a:gradFill>
              <a:gsLst>
                <a:gs pos="2000">
                  <a:schemeClr val="bg1">
                    <a:lumMod val="50000"/>
                  </a:schemeClr>
                </a:gs>
                <a:gs pos="28000">
                  <a:srgbClr val="DEDEDE"/>
                </a:gs>
                <a:gs pos="66000">
                  <a:schemeClr val="bg1"/>
                </a:gs>
                <a:gs pos="85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50">
                <a:latin typeface="Montserrat" panose="00000500000000000000" pitchFamily="2" charset="-52"/>
              </a:endParaRPr>
            </a:p>
          </p:txBody>
        </p:sp>
        <p:sp>
          <p:nvSpPr>
            <p:cNvPr id="237" name="Прямоугольник 80">
              <a:extLst>
                <a:ext uri="{FF2B5EF4-FFF2-40B4-BE49-F238E27FC236}">
                  <a16:creationId xmlns:a16="http://schemas.microsoft.com/office/drawing/2014/main" id="{F583D01D-74CE-FF6F-2FE4-656C112C5F49}"/>
                </a:ext>
              </a:extLst>
            </p:cNvPr>
            <p:cNvSpPr/>
            <p:nvPr/>
          </p:nvSpPr>
          <p:spPr bwMode="auto">
            <a:xfrm>
              <a:off x="6525827" y="1701338"/>
              <a:ext cx="659411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 err="1">
                  <a:solidFill>
                    <a:srgbClr val="4D4D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Сингаз</a:t>
              </a:r>
              <a:endParaRPr lang="ru-RU" sz="120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Прямоугольник 81">
              <a:extLst>
                <a:ext uri="{FF2B5EF4-FFF2-40B4-BE49-F238E27FC236}">
                  <a16:creationId xmlns:a16="http://schemas.microsoft.com/office/drawing/2014/main" id="{6A1E6FA7-233B-496D-793E-F56A4136CE4A}"/>
                </a:ext>
              </a:extLst>
            </p:cNvPr>
            <p:cNvSpPr/>
            <p:nvPr/>
          </p:nvSpPr>
          <p:spPr bwMode="auto">
            <a:xfrm>
              <a:off x="6917578" y="2395858"/>
              <a:ext cx="660758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4D4D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Воздух</a:t>
              </a:r>
            </a:p>
          </p:txBody>
        </p:sp>
        <p:sp>
          <p:nvSpPr>
            <p:cNvPr id="239" name="Прямоугольник 82">
              <a:extLst>
                <a:ext uri="{FF2B5EF4-FFF2-40B4-BE49-F238E27FC236}">
                  <a16:creationId xmlns:a16="http://schemas.microsoft.com/office/drawing/2014/main" id="{842218E3-2446-C592-5A10-D633BA0E702A}"/>
                </a:ext>
              </a:extLst>
            </p:cNvPr>
            <p:cNvSpPr/>
            <p:nvPr/>
          </p:nvSpPr>
          <p:spPr bwMode="auto">
            <a:xfrm>
              <a:off x="5396284" y="2351864"/>
              <a:ext cx="769763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4D4D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Топливо</a:t>
              </a:r>
            </a:p>
          </p:txBody>
        </p:sp>
        <p:cxnSp>
          <p:nvCxnSpPr>
            <p:cNvPr id="240" name="Соединительная линия уступом 83">
              <a:extLst>
                <a:ext uri="{FF2B5EF4-FFF2-40B4-BE49-F238E27FC236}">
                  <a16:creationId xmlns:a16="http://schemas.microsoft.com/office/drawing/2014/main" id="{F32C9E75-82E1-D867-CB07-845881FE56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92514" y="1897730"/>
              <a:ext cx="271434" cy="240269"/>
            </a:xfrm>
            <a:prstGeom prst="bentConnector2">
              <a:avLst/>
            </a:prstGeom>
            <a:noFill/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1" name="Прямоугольник 84">
              <a:extLst>
                <a:ext uri="{FF2B5EF4-FFF2-40B4-BE49-F238E27FC236}">
                  <a16:creationId xmlns:a16="http://schemas.microsoft.com/office/drawing/2014/main" id="{9508722E-AF4D-0650-89F8-B8000D7B2734}"/>
                </a:ext>
              </a:extLst>
            </p:cNvPr>
            <p:cNvSpPr/>
            <p:nvPr/>
          </p:nvSpPr>
          <p:spPr bwMode="auto">
            <a:xfrm>
              <a:off x="5269814" y="1810677"/>
              <a:ext cx="1082333" cy="2769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1200" dirty="0" err="1">
                  <a:solidFill>
                    <a:srgbClr val="4D4D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Риформер</a:t>
              </a:r>
              <a:endParaRPr lang="ru-RU" sz="120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Прямоугольник 87">
              <a:extLst>
                <a:ext uri="{FF2B5EF4-FFF2-40B4-BE49-F238E27FC236}">
                  <a16:creationId xmlns:a16="http://schemas.microsoft.com/office/drawing/2014/main" id="{0833C827-0115-14AD-0464-A094EAEFEAB8}"/>
                </a:ext>
              </a:extLst>
            </p:cNvPr>
            <p:cNvSpPr/>
            <p:nvPr/>
          </p:nvSpPr>
          <p:spPr bwMode="auto">
            <a:xfrm>
              <a:off x="9220321" y="1031897"/>
              <a:ext cx="119616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5F5F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H</a:t>
              </a:r>
              <a:r>
                <a:rPr lang="en-US" baseline="-25000" dirty="0">
                  <a:solidFill>
                    <a:srgbClr val="5F5F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r>
                <a:rPr lang="en-US" dirty="0">
                  <a:solidFill>
                    <a:srgbClr val="5F5F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→</a:t>
              </a:r>
              <a:r>
                <a:rPr lang="ru-RU" dirty="0">
                  <a:solidFill>
                    <a:srgbClr val="5F5F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en-US" dirty="0">
                  <a:solidFill>
                    <a:srgbClr val="5F5F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H</a:t>
              </a:r>
              <a:r>
                <a:rPr lang="en-US" baseline="-25000" dirty="0">
                  <a:solidFill>
                    <a:srgbClr val="5F5F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r>
                <a:rPr lang="en-US" dirty="0">
                  <a:solidFill>
                    <a:srgbClr val="5F5F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</a:t>
              </a:r>
              <a:endParaRPr lang="ru-RU" dirty="0">
                <a:solidFill>
                  <a:srgbClr val="5F5F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44" name="Плюс 88">
              <a:extLst>
                <a:ext uri="{FF2B5EF4-FFF2-40B4-BE49-F238E27FC236}">
                  <a16:creationId xmlns:a16="http://schemas.microsoft.com/office/drawing/2014/main" id="{1CB81BE6-D99F-EDBE-6AF7-CA3F544405C4}"/>
                </a:ext>
              </a:extLst>
            </p:cNvPr>
            <p:cNvSpPr/>
            <p:nvPr/>
          </p:nvSpPr>
          <p:spPr bwMode="auto">
            <a:xfrm>
              <a:off x="8784422" y="1021263"/>
              <a:ext cx="225503" cy="201722"/>
            </a:xfrm>
            <a:prstGeom prst="mathPlus">
              <a:avLst>
                <a:gd name="adj1" fmla="val 23520"/>
              </a:avLst>
            </a:prstGeom>
            <a:solidFill>
              <a:schemeClr val="bg1">
                <a:lumMod val="75000"/>
              </a:schemeClr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50">
                <a:latin typeface="Montserrat" panose="00000500000000000000" pitchFamily="2" charset="-52"/>
              </a:endParaRPr>
            </a:p>
          </p:txBody>
        </p:sp>
        <p:sp>
          <p:nvSpPr>
            <p:cNvPr id="245" name="Минус 89">
              <a:extLst>
                <a:ext uri="{FF2B5EF4-FFF2-40B4-BE49-F238E27FC236}">
                  <a16:creationId xmlns:a16="http://schemas.microsoft.com/office/drawing/2014/main" id="{0260A927-D8B3-5B88-D5F8-CC7E3B194F94}"/>
                </a:ext>
              </a:extLst>
            </p:cNvPr>
            <p:cNvSpPr/>
            <p:nvPr/>
          </p:nvSpPr>
          <p:spPr bwMode="auto">
            <a:xfrm>
              <a:off x="9116965" y="1806408"/>
              <a:ext cx="206712" cy="183276"/>
            </a:xfrm>
            <a:prstGeom prst="mathMinus">
              <a:avLst>
                <a:gd name="adj1" fmla="val 23520"/>
              </a:avLst>
            </a:prstGeom>
            <a:solidFill>
              <a:schemeClr val="bg1">
                <a:lumMod val="75000"/>
              </a:schemeClr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50">
                <a:latin typeface="Montserrat" panose="00000500000000000000" pitchFamily="2" charset="-52"/>
              </a:endParaRPr>
            </a:p>
          </p:txBody>
        </p:sp>
        <p:sp>
          <p:nvSpPr>
            <p:cNvPr id="246" name="Прямоугольник 87">
              <a:extLst>
                <a:ext uri="{FF2B5EF4-FFF2-40B4-BE49-F238E27FC236}">
                  <a16:creationId xmlns:a16="http://schemas.microsoft.com/office/drawing/2014/main" id="{707C6EF4-2538-C1F7-B5BD-DCAD5868F134}"/>
                </a:ext>
              </a:extLst>
            </p:cNvPr>
            <p:cNvSpPr/>
            <p:nvPr/>
          </p:nvSpPr>
          <p:spPr bwMode="auto">
            <a:xfrm>
              <a:off x="9221778" y="1481711"/>
              <a:ext cx="122552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5F5F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 → CO</a:t>
              </a:r>
              <a:r>
                <a:rPr lang="en-US" baseline="-25000" dirty="0">
                  <a:solidFill>
                    <a:srgbClr val="5F5F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ru-RU" dirty="0">
                <a:solidFill>
                  <a:srgbClr val="5F5F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249" name="Группа 248">
              <a:extLst>
                <a:ext uri="{FF2B5EF4-FFF2-40B4-BE49-F238E27FC236}">
                  <a16:creationId xmlns:a16="http://schemas.microsoft.com/office/drawing/2014/main" id="{94D770B9-F71A-BB6F-E1BC-FFE7274B3FAC}"/>
                </a:ext>
              </a:extLst>
            </p:cNvPr>
            <p:cNvGrpSpPr/>
            <p:nvPr/>
          </p:nvGrpSpPr>
          <p:grpSpPr>
            <a:xfrm>
              <a:off x="8037598" y="1117076"/>
              <a:ext cx="701052" cy="146047"/>
              <a:chOff x="7021868" y="2972195"/>
              <a:chExt cx="1226035" cy="285525"/>
            </a:xfrm>
          </p:grpSpPr>
          <p:sp>
            <p:nvSpPr>
              <p:cNvPr id="251" name="Полилиния 41">
                <a:extLst>
                  <a:ext uri="{FF2B5EF4-FFF2-40B4-BE49-F238E27FC236}">
                    <a16:creationId xmlns:a16="http://schemas.microsoft.com/office/drawing/2014/main" id="{B61A5036-5848-229E-4429-49E534C30D65}"/>
                  </a:ext>
                </a:extLst>
              </p:cNvPr>
              <p:cNvSpPr/>
              <p:nvPr/>
            </p:nvSpPr>
            <p:spPr>
              <a:xfrm>
                <a:off x="7021868" y="2972195"/>
                <a:ext cx="1099263" cy="285525"/>
              </a:xfrm>
              <a:custGeom>
                <a:avLst/>
                <a:gdLst>
                  <a:gd name="connsiteX0" fmla="*/ 0 w 1950244"/>
                  <a:gd name="connsiteY0" fmla="*/ 521494 h 521494"/>
                  <a:gd name="connsiteX1" fmla="*/ 1485900 w 1950244"/>
                  <a:gd name="connsiteY1" fmla="*/ 0 h 521494"/>
                  <a:gd name="connsiteX2" fmla="*/ 1950244 w 1950244"/>
                  <a:gd name="connsiteY2" fmla="*/ 121444 h 521494"/>
                  <a:gd name="connsiteX0" fmla="*/ 0 w 1950244"/>
                  <a:gd name="connsiteY0" fmla="*/ 521494 h 521494"/>
                  <a:gd name="connsiteX1" fmla="*/ 1485900 w 1950244"/>
                  <a:gd name="connsiteY1" fmla="*/ 0 h 521494"/>
                  <a:gd name="connsiteX2" fmla="*/ 1950244 w 1950244"/>
                  <a:gd name="connsiteY2" fmla="*/ 121444 h 521494"/>
                  <a:gd name="connsiteX0" fmla="*/ 0 w 1950244"/>
                  <a:gd name="connsiteY0" fmla="*/ 538348 h 538348"/>
                  <a:gd name="connsiteX1" fmla="*/ 1485900 w 1950244"/>
                  <a:gd name="connsiteY1" fmla="*/ 16854 h 538348"/>
                  <a:gd name="connsiteX2" fmla="*/ 1950244 w 1950244"/>
                  <a:gd name="connsiteY2" fmla="*/ 138298 h 538348"/>
                  <a:gd name="connsiteX0" fmla="*/ 0 w 1907381"/>
                  <a:gd name="connsiteY0" fmla="*/ 539536 h 539536"/>
                  <a:gd name="connsiteX1" fmla="*/ 1485900 w 1907381"/>
                  <a:gd name="connsiteY1" fmla="*/ 18042 h 539536"/>
                  <a:gd name="connsiteX2" fmla="*/ 1907381 w 1907381"/>
                  <a:gd name="connsiteY2" fmla="*/ 132342 h 539536"/>
                  <a:gd name="connsiteX0" fmla="*/ 0 w 1907381"/>
                  <a:gd name="connsiteY0" fmla="*/ 548826 h 548826"/>
                  <a:gd name="connsiteX1" fmla="*/ 1485900 w 1907381"/>
                  <a:gd name="connsiteY1" fmla="*/ 27332 h 548826"/>
                  <a:gd name="connsiteX2" fmla="*/ 1907381 w 1907381"/>
                  <a:gd name="connsiteY2" fmla="*/ 141632 h 548826"/>
                  <a:gd name="connsiteX0" fmla="*/ 0 w 1907381"/>
                  <a:gd name="connsiteY0" fmla="*/ 548826 h 548826"/>
                  <a:gd name="connsiteX1" fmla="*/ 1485900 w 1907381"/>
                  <a:gd name="connsiteY1" fmla="*/ 27332 h 548826"/>
                  <a:gd name="connsiteX2" fmla="*/ 1907381 w 1907381"/>
                  <a:gd name="connsiteY2" fmla="*/ 141632 h 548826"/>
                  <a:gd name="connsiteX0" fmla="*/ 0 w 1935956"/>
                  <a:gd name="connsiteY0" fmla="*/ 553528 h 553528"/>
                  <a:gd name="connsiteX1" fmla="*/ 1485900 w 1935956"/>
                  <a:gd name="connsiteY1" fmla="*/ 32034 h 553528"/>
                  <a:gd name="connsiteX2" fmla="*/ 1935956 w 1935956"/>
                  <a:gd name="connsiteY2" fmla="*/ 124902 h 553528"/>
                  <a:gd name="connsiteX0" fmla="*/ 0 w 1935956"/>
                  <a:gd name="connsiteY0" fmla="*/ 549325 h 549325"/>
                  <a:gd name="connsiteX1" fmla="*/ 1485900 w 1935956"/>
                  <a:gd name="connsiteY1" fmla="*/ 27831 h 549325"/>
                  <a:gd name="connsiteX2" fmla="*/ 1935956 w 1935956"/>
                  <a:gd name="connsiteY2" fmla="*/ 120699 h 549325"/>
                  <a:gd name="connsiteX0" fmla="*/ 0 w 1212818"/>
                  <a:gd name="connsiteY0" fmla="*/ 310125 h 310125"/>
                  <a:gd name="connsiteX1" fmla="*/ 762762 w 1212818"/>
                  <a:gd name="connsiteY1" fmla="*/ 27831 h 310125"/>
                  <a:gd name="connsiteX2" fmla="*/ 1212818 w 1212818"/>
                  <a:gd name="connsiteY2" fmla="*/ 120699 h 310125"/>
                  <a:gd name="connsiteX0" fmla="*/ 0 w 1190184"/>
                  <a:gd name="connsiteY0" fmla="*/ 271022 h 271022"/>
                  <a:gd name="connsiteX1" fmla="*/ 740128 w 1190184"/>
                  <a:gd name="connsiteY1" fmla="*/ 27831 h 271022"/>
                  <a:gd name="connsiteX2" fmla="*/ 1190184 w 1190184"/>
                  <a:gd name="connsiteY2" fmla="*/ 120699 h 271022"/>
                  <a:gd name="connsiteX0" fmla="*/ 0 w 1099263"/>
                  <a:gd name="connsiteY0" fmla="*/ 292966 h 292966"/>
                  <a:gd name="connsiteX1" fmla="*/ 740128 w 1099263"/>
                  <a:gd name="connsiteY1" fmla="*/ 49775 h 292966"/>
                  <a:gd name="connsiteX2" fmla="*/ 1099263 w 1099263"/>
                  <a:gd name="connsiteY2" fmla="*/ 73787 h 292966"/>
                  <a:gd name="connsiteX0" fmla="*/ 0 w 1099263"/>
                  <a:gd name="connsiteY0" fmla="*/ 285525 h 285525"/>
                  <a:gd name="connsiteX1" fmla="*/ 740128 w 1099263"/>
                  <a:gd name="connsiteY1" fmla="*/ 42334 h 285525"/>
                  <a:gd name="connsiteX2" fmla="*/ 1099263 w 1099263"/>
                  <a:gd name="connsiteY2" fmla="*/ 66346 h 28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9263" h="285525">
                    <a:moveTo>
                      <a:pt x="0" y="285525"/>
                    </a:moveTo>
                    <a:lnTo>
                      <a:pt x="740128" y="42334"/>
                    </a:lnTo>
                    <a:cubicBezTo>
                      <a:pt x="930628" y="-24342"/>
                      <a:pt x="977689" y="-9208"/>
                      <a:pt x="1099263" y="66346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>
                <a:extLst>
                  <a:ext uri="{FF2B5EF4-FFF2-40B4-BE49-F238E27FC236}">
                    <a16:creationId xmlns:a16="http://schemas.microsoft.com/office/drawing/2014/main" id="{36603063-BE6B-44B9-35D3-ACE059FC7105}"/>
                  </a:ext>
                </a:extLst>
              </p:cNvPr>
              <p:cNvSpPr/>
              <p:nvPr/>
            </p:nvSpPr>
            <p:spPr>
              <a:xfrm>
                <a:off x="8109768" y="3003367"/>
                <a:ext cx="138135" cy="138135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cxnSp>
          <p:nvCxnSpPr>
            <p:cNvPr id="3" name="Прямая со стрелкой 2">
              <a:extLst>
                <a:ext uri="{FF2B5EF4-FFF2-40B4-BE49-F238E27FC236}">
                  <a16:creationId xmlns:a16="http://schemas.microsoft.com/office/drawing/2014/main" id="{E0DDA485-E36B-4B88-B31E-176A04C368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0059" y="2314706"/>
              <a:ext cx="267655" cy="81152"/>
            </a:xfrm>
            <a:prstGeom prst="straightConnector1">
              <a:avLst/>
            </a:prstGeom>
            <a:ln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 стрелкой 118">
              <a:extLst>
                <a:ext uri="{FF2B5EF4-FFF2-40B4-BE49-F238E27FC236}">
                  <a16:creationId xmlns:a16="http://schemas.microsoft.com/office/drawing/2014/main" id="{3529E8AB-A7AA-4554-AA93-AFC085AF8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8605" y="2011017"/>
              <a:ext cx="267655" cy="81152"/>
            </a:xfrm>
            <a:prstGeom prst="straightConnector1">
              <a:avLst/>
            </a:prstGeom>
            <a:ln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>
              <a:extLst>
                <a:ext uri="{FF2B5EF4-FFF2-40B4-BE49-F238E27FC236}">
                  <a16:creationId xmlns:a16="http://schemas.microsoft.com/office/drawing/2014/main" id="{E00CA82A-0132-4BC5-9E2F-24DD80DF11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0723" y="2444684"/>
              <a:ext cx="267655" cy="81152"/>
            </a:xfrm>
            <a:prstGeom prst="straightConnector1">
              <a:avLst/>
            </a:prstGeom>
            <a:ln>
              <a:solidFill>
                <a:srgbClr val="17A2D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>
              <a:extLst>
                <a:ext uri="{FF2B5EF4-FFF2-40B4-BE49-F238E27FC236}">
                  <a16:creationId xmlns:a16="http://schemas.microsoft.com/office/drawing/2014/main" id="{E2E97A68-6BD1-4391-B17F-D4B4015B0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0008" y="1308747"/>
              <a:ext cx="267655" cy="81152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61AF0F99-5C67-4C91-905A-68324465A742}"/>
              </a:ext>
            </a:extLst>
          </p:cNvPr>
          <p:cNvSpPr txBox="1"/>
          <p:nvPr/>
        </p:nvSpPr>
        <p:spPr>
          <a:xfrm>
            <a:off x="8456662" y="5957130"/>
            <a:ext cx="3100499" cy="65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71450" indent="-171450">
              <a:lnSpc>
                <a:spcPct val="110000"/>
              </a:lnSpc>
              <a:buClr>
                <a:srgbClr val="17A2DD"/>
              </a:buClr>
              <a:buFont typeface="Arial" panose="020B0604020202020204" pitchFamily="34" charset="0"/>
              <a:buChar char="•"/>
              <a:defRPr sz="12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высокая цена на рынке </a:t>
            </a:r>
          </a:p>
          <a:p>
            <a:pPr marL="0" indent="0">
              <a:buNone/>
            </a:pPr>
            <a:r>
              <a:rPr lang="ru-RU" sz="900" dirty="0"/>
              <a:t>      </a:t>
            </a:r>
            <a:r>
              <a:rPr lang="en-US" sz="900" dirty="0"/>
              <a:t>(x2</a:t>
            </a:r>
            <a:r>
              <a:rPr lang="ru-RU" sz="900" dirty="0"/>
              <a:t> в сравнении с Топаз-М)</a:t>
            </a:r>
          </a:p>
          <a:p>
            <a:r>
              <a:rPr lang="ru-RU" dirty="0"/>
              <a:t>климатический предел до – 20С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C02A29-F495-49A5-B075-7F0B4CFCCC76}"/>
              </a:ext>
            </a:extLst>
          </p:cNvPr>
          <p:cNvGrpSpPr/>
          <p:nvPr/>
        </p:nvGrpSpPr>
        <p:grpSpPr>
          <a:xfrm>
            <a:off x="303521" y="2794284"/>
            <a:ext cx="4268479" cy="3838291"/>
            <a:chOff x="489957" y="2865088"/>
            <a:chExt cx="4345737" cy="4113075"/>
          </a:xfrm>
        </p:grpSpPr>
        <p:graphicFrame>
          <p:nvGraphicFramePr>
            <p:cNvPr id="267" name="Диаграмма 2">
              <a:extLst>
                <a:ext uri="{FF2B5EF4-FFF2-40B4-BE49-F238E27FC236}">
                  <a16:creationId xmlns:a16="http://schemas.microsoft.com/office/drawing/2014/main" id="{6520F4D9-5D1A-AD7B-F5F7-03D3F250F79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85952352"/>
                </p:ext>
              </p:extLst>
            </p:nvPr>
          </p:nvGraphicFramePr>
          <p:xfrm>
            <a:off x="679988" y="2996880"/>
            <a:ext cx="3844406" cy="3708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98E83E35-9749-A21F-ABF3-5EFFB7418BB9}"/>
                </a:ext>
              </a:extLst>
            </p:cNvPr>
            <p:cNvSpPr/>
            <p:nvPr/>
          </p:nvSpPr>
          <p:spPr>
            <a:xfrm>
              <a:off x="2395550" y="2865088"/>
              <a:ext cx="12207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"/>
              <a:r>
                <a:rPr lang="ru-RU" sz="12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удельная </a:t>
              </a:r>
            </a:p>
            <a:p>
              <a:pPr fontAlgn="b"/>
              <a:r>
                <a:rPr lang="ru-RU" sz="12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энергоёмкость</a:t>
              </a: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1116C52F-C4AD-E249-6704-D3AFB6785AC1}"/>
                </a:ext>
              </a:extLst>
            </p:cNvPr>
            <p:cNvSpPr/>
            <p:nvPr/>
          </p:nvSpPr>
          <p:spPr>
            <a:xfrm>
              <a:off x="3634599" y="3722716"/>
              <a:ext cx="8963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2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удельная </a:t>
              </a:r>
              <a:br>
                <a:rPr lang="ru-RU" sz="12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sz="12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мощность</a:t>
              </a:r>
            </a:p>
          </p:txBody>
        </p:sp>
        <p:sp>
          <p:nvSpPr>
            <p:cNvPr id="270" name="Прямоугольник 269">
              <a:extLst>
                <a:ext uri="{FF2B5EF4-FFF2-40B4-BE49-F238E27FC236}">
                  <a16:creationId xmlns:a16="http://schemas.microsoft.com/office/drawing/2014/main" id="{BDA5BB62-082F-CB3E-D480-DFD08B2195CD}"/>
                </a:ext>
              </a:extLst>
            </p:cNvPr>
            <p:cNvSpPr/>
            <p:nvPr/>
          </p:nvSpPr>
          <p:spPr>
            <a:xfrm>
              <a:off x="3448371" y="5327006"/>
              <a:ext cx="12139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2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экологичность</a:t>
              </a:r>
            </a:p>
          </p:txBody>
        </p:sp>
        <p:sp>
          <p:nvSpPr>
            <p:cNvPr id="271" name="Прямоугольник 270">
              <a:extLst>
                <a:ext uri="{FF2B5EF4-FFF2-40B4-BE49-F238E27FC236}">
                  <a16:creationId xmlns:a16="http://schemas.microsoft.com/office/drawing/2014/main" id="{C9E10885-0DE0-CF4D-83CA-4611A6FB7548}"/>
                </a:ext>
              </a:extLst>
            </p:cNvPr>
            <p:cNvSpPr/>
            <p:nvPr/>
          </p:nvSpPr>
          <p:spPr>
            <a:xfrm>
              <a:off x="1904673" y="5892450"/>
              <a:ext cx="12126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ru-RU" sz="12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портативность</a:t>
              </a:r>
            </a:p>
          </p:txBody>
        </p:sp>
        <p:sp>
          <p:nvSpPr>
            <p:cNvPr id="272" name="Прямоугольник 271">
              <a:extLst>
                <a:ext uri="{FF2B5EF4-FFF2-40B4-BE49-F238E27FC236}">
                  <a16:creationId xmlns:a16="http://schemas.microsoft.com/office/drawing/2014/main" id="{013146B7-7FFA-043E-4557-F1C67C45836E}"/>
                </a:ext>
              </a:extLst>
            </p:cNvPr>
            <p:cNvSpPr/>
            <p:nvPr/>
          </p:nvSpPr>
          <p:spPr>
            <a:xfrm>
              <a:off x="761484" y="5102982"/>
              <a:ext cx="724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"/>
              <a:r>
                <a:rPr lang="ru-RU" sz="12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срок</a:t>
              </a:r>
              <a:br>
                <a:rPr lang="ru-RU" sz="12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sz="12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службы</a:t>
              </a:r>
            </a:p>
          </p:txBody>
        </p:sp>
        <p:sp>
          <p:nvSpPr>
            <p:cNvPr id="273" name="Прямоугольник 272">
              <a:extLst>
                <a:ext uri="{FF2B5EF4-FFF2-40B4-BE49-F238E27FC236}">
                  <a16:creationId xmlns:a16="http://schemas.microsoft.com/office/drawing/2014/main" id="{55D32AB1-454E-3979-ED38-B6A29A9728BC}"/>
                </a:ext>
              </a:extLst>
            </p:cNvPr>
            <p:cNvSpPr/>
            <p:nvPr/>
          </p:nvSpPr>
          <p:spPr>
            <a:xfrm>
              <a:off x="1091863" y="6444339"/>
              <a:ext cx="155937" cy="148987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Прямоугольник 273">
              <a:extLst>
                <a:ext uri="{FF2B5EF4-FFF2-40B4-BE49-F238E27FC236}">
                  <a16:creationId xmlns:a16="http://schemas.microsoft.com/office/drawing/2014/main" id="{231D0A85-FD68-7221-6201-5359024D2AAF}"/>
                </a:ext>
              </a:extLst>
            </p:cNvPr>
            <p:cNvSpPr/>
            <p:nvPr/>
          </p:nvSpPr>
          <p:spPr>
            <a:xfrm>
              <a:off x="1091862" y="6699461"/>
              <a:ext cx="155937" cy="14898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5898ADF6-CF48-E36A-4BF1-8CC61542C1F2}"/>
                </a:ext>
              </a:extLst>
            </p:cNvPr>
            <p:cNvSpPr/>
            <p:nvPr/>
          </p:nvSpPr>
          <p:spPr>
            <a:xfrm>
              <a:off x="2214832" y="6411688"/>
              <a:ext cx="155937" cy="148987"/>
            </a:xfrm>
            <a:prstGeom prst="rect">
              <a:avLst/>
            </a:prstGeom>
            <a:solidFill>
              <a:srgbClr val="EF2F94">
                <a:alpha val="20000"/>
              </a:srgbClr>
            </a:solidFill>
            <a:ln w="12700">
              <a:solidFill>
                <a:srgbClr val="EF2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DC0FC501-8AF9-6C2D-D3A9-1B31BABF21AF}"/>
                </a:ext>
              </a:extLst>
            </p:cNvPr>
            <p:cNvSpPr/>
            <p:nvPr/>
          </p:nvSpPr>
          <p:spPr>
            <a:xfrm>
              <a:off x="1307320" y="6374004"/>
              <a:ext cx="55816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"/>
              <a:r>
                <a:rPr lang="ru-RU" sz="1050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Топаз</a:t>
              </a:r>
            </a:p>
          </p:txBody>
        </p:sp>
        <p:sp>
          <p:nvSpPr>
            <p:cNvPr id="277" name="Прямоугольник 276">
              <a:extLst>
                <a:ext uri="{FF2B5EF4-FFF2-40B4-BE49-F238E27FC236}">
                  <a16:creationId xmlns:a16="http://schemas.microsoft.com/office/drawing/2014/main" id="{71CC0B64-17FA-61B3-6964-129767B8A21D}"/>
                </a:ext>
              </a:extLst>
            </p:cNvPr>
            <p:cNvSpPr/>
            <p:nvPr/>
          </p:nvSpPr>
          <p:spPr>
            <a:xfrm>
              <a:off x="1313732" y="6644294"/>
              <a:ext cx="53732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"/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Li-ion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Прямоугольник 277">
              <a:extLst>
                <a:ext uri="{FF2B5EF4-FFF2-40B4-BE49-F238E27FC236}">
                  <a16:creationId xmlns:a16="http://schemas.microsoft.com/office/drawing/2014/main" id="{8AE544B0-4222-E017-8FD2-288F802F1DBE}"/>
                </a:ext>
              </a:extLst>
            </p:cNvPr>
            <p:cNvSpPr/>
            <p:nvPr/>
          </p:nvSpPr>
          <p:spPr>
            <a:xfrm>
              <a:off x="2370769" y="6364546"/>
              <a:ext cx="246492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ru-RU" sz="1050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Двигатели внутреннего сгорания</a:t>
              </a:r>
            </a:p>
          </p:txBody>
        </p:sp>
        <p:sp>
          <p:nvSpPr>
            <p:cNvPr id="279" name="Прямоугольник 278">
              <a:extLst>
                <a:ext uri="{FF2B5EF4-FFF2-40B4-BE49-F238E27FC236}">
                  <a16:creationId xmlns:a16="http://schemas.microsoft.com/office/drawing/2014/main" id="{E2A269BF-45D4-46C8-89D3-6D6E9ADD3A85}"/>
                </a:ext>
              </a:extLst>
            </p:cNvPr>
            <p:cNvSpPr/>
            <p:nvPr/>
          </p:nvSpPr>
          <p:spPr>
            <a:xfrm>
              <a:off x="492449" y="3196941"/>
              <a:ext cx="13593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ru-RU" sz="12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экономичность выработки электроэнергии</a:t>
              </a:r>
              <a:endParaRPr lang="en-US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Скругленный прямоугольник 23">
              <a:extLst>
                <a:ext uri="{FF2B5EF4-FFF2-40B4-BE49-F238E27FC236}">
                  <a16:creationId xmlns:a16="http://schemas.microsoft.com/office/drawing/2014/main" id="{76960952-6AEA-A4D6-8E3F-A4A8DE6DE56A}"/>
                </a:ext>
              </a:extLst>
            </p:cNvPr>
            <p:cNvSpPr/>
            <p:nvPr/>
          </p:nvSpPr>
          <p:spPr>
            <a:xfrm>
              <a:off x="489957" y="2865088"/>
              <a:ext cx="4254179" cy="4113075"/>
            </a:xfrm>
            <a:prstGeom prst="roundRect">
              <a:avLst>
                <a:gd name="adj" fmla="val 13773"/>
              </a:avLst>
            </a:prstGeom>
            <a:noFill/>
            <a:ln w="952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7B426F1C-C433-790D-D8CD-433B98BCED21}"/>
                </a:ext>
              </a:extLst>
            </p:cNvPr>
            <p:cNvSpPr txBox="1"/>
            <p:nvPr/>
          </p:nvSpPr>
          <p:spPr>
            <a:xfrm>
              <a:off x="2334850" y="6646299"/>
              <a:ext cx="1212639" cy="254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>
                <a:lnSpc>
                  <a:spcPct val="115000"/>
                </a:lnSpc>
                <a:spcAft>
                  <a:spcPts val="0"/>
                </a:spcAft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EFOY Pro 2800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55D32AB1-454E-3979-ED38-B6A29A9728BC}"/>
                </a:ext>
              </a:extLst>
            </p:cNvPr>
            <p:cNvSpPr/>
            <p:nvPr/>
          </p:nvSpPr>
          <p:spPr>
            <a:xfrm>
              <a:off x="2214832" y="6699461"/>
              <a:ext cx="155937" cy="14898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615699-BC70-EB43-3EC3-9BE05424DB06}"/>
              </a:ext>
            </a:extLst>
          </p:cNvPr>
          <p:cNvSpPr txBox="1"/>
          <p:nvPr/>
        </p:nvSpPr>
        <p:spPr>
          <a:xfrm>
            <a:off x="10564191" y="5661629"/>
            <a:ext cx="1305774" cy="26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EFOY Pro 2800</a:t>
            </a:r>
            <a:endParaRPr lang="ru-RU" sz="12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Google Shape;279;p5">
            <a:extLst>
              <a:ext uri="{FF2B5EF4-FFF2-40B4-BE49-F238E27FC236}">
                <a16:creationId xmlns:a16="http://schemas.microsoft.com/office/drawing/2014/main" id="{2E6589E4-5A03-47B6-862D-FF02C97D58D7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9224963" y="6409170"/>
            <a:ext cx="2743200" cy="365125"/>
          </a:xfrm>
        </p:spPr>
        <p:txBody>
          <a:bodyPr/>
          <a:lstStyle/>
          <a:p>
            <a:pPr lvl="0"/>
            <a:fld id="{00000000-1234-1234-1234-123412341234}" type="slidenum">
              <a:rPr lang="ru-RU" noProof="0" smtClean="0">
                <a:sym typeface="Century Gothic"/>
              </a:rPr>
              <a:pPr lvl="0"/>
              <a:t>7</a:t>
            </a:fld>
            <a:endParaRPr lang="ru-RU" noProof="0"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325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 bwMode="auto">
          <a:xfrm>
            <a:off x="5348837" y="4193125"/>
            <a:ext cx="2819352" cy="1926771"/>
          </a:xfrm>
          <a:prstGeom prst="rect">
            <a:avLst/>
          </a:prstGeom>
          <a:gradFill>
            <a:gsLst>
              <a:gs pos="21000">
                <a:schemeClr val="bg1">
                  <a:alpha val="0"/>
                </a:schemeClr>
              </a:gs>
              <a:gs pos="53000">
                <a:schemeClr val="accent3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348837" y="1592263"/>
            <a:ext cx="2784522" cy="1951589"/>
          </a:xfrm>
          <a:prstGeom prst="rect">
            <a:avLst/>
          </a:prstGeom>
          <a:gradFill>
            <a:gsLst>
              <a:gs pos="21000">
                <a:schemeClr val="bg1">
                  <a:alpha val="0"/>
                </a:schemeClr>
              </a:gs>
              <a:gs pos="53000">
                <a:schemeClr val="accent3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35B9-D827-44B6-8C16-BFD2D9DE8DF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ТОПАЗ – ЭКОЛОГИЧНОСТЬ И ПОВЫШЕННЫЙ КПД</a:t>
            </a:r>
          </a:p>
        </p:txBody>
      </p:sp>
      <p:sp>
        <p:nvSpPr>
          <p:cNvPr id="4" name="Google Shape;414;p8"/>
          <p:cNvSpPr/>
          <p:nvPr/>
        </p:nvSpPr>
        <p:spPr>
          <a:xfrm>
            <a:off x="248445" y="821431"/>
            <a:ext cx="93908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400" dirty="0">
                <a:solidFill>
                  <a:srgbClr val="00B0F0"/>
                </a:solidFill>
                <a:latin typeface="Century Gothic" panose="020B0502020202020204" pitchFamily="34" charset="0"/>
                <a:ea typeface="Quattrocento Sans"/>
                <a:cs typeface="Quattrocento Sans"/>
                <a:sym typeface="Quattrocento Sans"/>
              </a:rPr>
              <a:t>ОТСУТСТВИЕ ТОКСИЧНЫХ КОМПОНЕНТОВ. БЕСПРЕЦЕДЕНТНО НИЗКИЙ УРОВЕНЬ ЗАГРЯЗНЕНИЯ ОКРУЖАЮЩЕЙ СРЕДЫ В СЕГМЕНТЕ ИСТОЧНИКОВ ТОКА МАЛОЙ МОЩНОСТИ </a:t>
            </a:r>
          </a:p>
        </p:txBody>
      </p:sp>
      <p:sp>
        <p:nvSpPr>
          <p:cNvPr id="5" name="Google Shape;334;p6"/>
          <p:cNvSpPr/>
          <p:nvPr/>
        </p:nvSpPr>
        <p:spPr>
          <a:xfrm>
            <a:off x="8171865" y="5834318"/>
            <a:ext cx="3720098" cy="55030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Google Shape;335;p6"/>
          <p:cNvSpPr/>
          <p:nvPr/>
        </p:nvSpPr>
        <p:spPr>
          <a:xfrm>
            <a:off x="296362" y="5815040"/>
            <a:ext cx="4472488" cy="5746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336;p6"/>
          <p:cNvSpPr/>
          <p:nvPr/>
        </p:nvSpPr>
        <p:spPr>
          <a:xfrm>
            <a:off x="8148377" y="3406908"/>
            <a:ext cx="3804768" cy="5746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Google Shape;338;p6"/>
          <p:cNvSpPr txBox="1"/>
          <p:nvPr/>
        </p:nvSpPr>
        <p:spPr>
          <a:xfrm>
            <a:off x="1482615" y="5857114"/>
            <a:ext cx="2530585" cy="47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Пропан-бутан / Природный газ / Синтезгаз/ Водород</a:t>
            </a:r>
            <a:endParaRPr sz="1200">
              <a:solidFill>
                <a:srgbClr val="595959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" name="Google Shape;3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1541" y="1787411"/>
            <a:ext cx="1388470" cy="14452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40;p6"/>
          <p:cNvSpPr txBox="1"/>
          <p:nvPr/>
        </p:nvSpPr>
        <p:spPr>
          <a:xfrm>
            <a:off x="9696045" y="3464857"/>
            <a:ext cx="19625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Бензин / Пропан-бутан / Природный газ</a:t>
            </a:r>
            <a:endParaRPr sz="1200" dirty="0">
              <a:solidFill>
                <a:srgbClr val="595959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" name="Google Shape;34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1740" y="4531037"/>
            <a:ext cx="1834592" cy="10256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42;p6"/>
          <p:cNvSpPr txBox="1"/>
          <p:nvPr/>
        </p:nvSpPr>
        <p:spPr>
          <a:xfrm>
            <a:off x="9742904" y="5873517"/>
            <a:ext cx="2176411" cy="47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Тепловые </a:t>
            </a:r>
            <a:br>
              <a:rPr lang="ru-RU" sz="120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ru-RU" sz="120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электростанции</a:t>
            </a:r>
            <a:endParaRPr sz="1200">
              <a:solidFill>
                <a:srgbClr val="595959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Google Shape;343;p6"/>
          <p:cNvSpPr txBox="1"/>
          <p:nvPr/>
        </p:nvSpPr>
        <p:spPr>
          <a:xfrm>
            <a:off x="2438559" y="1896908"/>
            <a:ext cx="2522416" cy="173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595959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КПД</a:t>
            </a:r>
          </a:p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по электроэнергии </a:t>
            </a:r>
            <a:r>
              <a:rPr lang="ru-RU" sz="4800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&gt;30</a:t>
            </a:r>
            <a:r>
              <a:rPr lang="ru-RU" sz="4000" dirty="0">
                <a:solidFill>
                  <a:srgbClr val="00B0F0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%</a:t>
            </a:r>
            <a:endParaRPr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Google Shape;345;p6"/>
          <p:cNvSpPr txBox="1"/>
          <p:nvPr/>
        </p:nvSpPr>
        <p:spPr>
          <a:xfrm>
            <a:off x="8437572" y="2912447"/>
            <a:ext cx="119214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CO</a:t>
            </a:r>
            <a:r>
              <a:rPr lang="ru-RU" sz="1200" baseline="-250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2 </a:t>
            </a:r>
            <a:endParaRPr sz="1200" dirty="0"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&gt;1 кг / </a:t>
            </a:r>
            <a:r>
              <a:rPr lang="ru-RU" sz="1200" dirty="0" err="1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кВт·ч</a:t>
            </a:r>
            <a:r>
              <a:rPr lang="ru-RU" sz="1200" baseline="-250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  <a:endParaRPr sz="1200" baseline="-25000" dirty="0">
              <a:solidFill>
                <a:schemeClr val="accent2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Google Shape;347;p6"/>
          <p:cNvSpPr txBox="1"/>
          <p:nvPr/>
        </p:nvSpPr>
        <p:spPr>
          <a:xfrm>
            <a:off x="698082" y="4940450"/>
            <a:ext cx="1169209" cy="48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CO</a:t>
            </a:r>
            <a:r>
              <a:rPr lang="ru-RU" sz="1200" baseline="-250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2 </a:t>
            </a:r>
            <a:endParaRPr dirty="0">
              <a:latin typeface="+mj-lt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&lt;0,4 кг / </a:t>
            </a:r>
            <a:r>
              <a:rPr lang="ru-RU" sz="1200" dirty="0" err="1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кВт·ч</a:t>
            </a:r>
            <a:r>
              <a:rPr lang="ru-RU" sz="1200" baseline="-250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  <a:endParaRPr sz="1200" baseline="-25000" dirty="0">
              <a:solidFill>
                <a:schemeClr val="accent2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Google Shape;348;p6"/>
          <p:cNvSpPr txBox="1"/>
          <p:nvPr/>
        </p:nvSpPr>
        <p:spPr>
          <a:xfrm>
            <a:off x="2411113" y="5001091"/>
            <a:ext cx="216344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92D05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ТЕПЛОВАЯ ЭНЕРГИЯ, ПРИГОДНАЯ </a:t>
            </a:r>
            <a:br>
              <a:rPr lang="ru-RU" sz="1200" dirty="0">
                <a:solidFill>
                  <a:srgbClr val="92D050"/>
                </a:solidFill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ru-RU" sz="1200" dirty="0">
                <a:solidFill>
                  <a:srgbClr val="92D05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К ИСПОЛЬЗОВАНИЮ </a:t>
            </a:r>
          </a:p>
        </p:txBody>
      </p:sp>
      <p:sp>
        <p:nvSpPr>
          <p:cNvPr id="19" name="Google Shape;349;p6"/>
          <p:cNvSpPr txBox="1"/>
          <p:nvPr/>
        </p:nvSpPr>
        <p:spPr>
          <a:xfrm>
            <a:off x="1801083" y="5147167"/>
            <a:ext cx="926571" cy="28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B0F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ВОДА</a:t>
            </a:r>
          </a:p>
        </p:txBody>
      </p:sp>
      <p:sp>
        <p:nvSpPr>
          <p:cNvPr id="21" name="Google Shape;351;p6"/>
          <p:cNvSpPr txBox="1"/>
          <p:nvPr/>
        </p:nvSpPr>
        <p:spPr>
          <a:xfrm>
            <a:off x="9655573" y="2995547"/>
            <a:ext cx="76392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NOx</a:t>
            </a:r>
            <a:endParaRPr sz="1200" baseline="-25000">
              <a:solidFill>
                <a:schemeClr val="accent2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" name="Google Shape;353;p6"/>
          <p:cNvSpPr txBox="1"/>
          <p:nvPr/>
        </p:nvSpPr>
        <p:spPr>
          <a:xfrm>
            <a:off x="10343296" y="2912447"/>
            <a:ext cx="1479755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Другие продукты горения</a:t>
            </a:r>
            <a:endParaRPr sz="1200">
              <a:solidFill>
                <a:schemeClr val="accent2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Google Shape;355;p6"/>
          <p:cNvSpPr txBox="1"/>
          <p:nvPr/>
        </p:nvSpPr>
        <p:spPr>
          <a:xfrm>
            <a:off x="10894121" y="5125342"/>
            <a:ext cx="1106649" cy="68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CO</a:t>
            </a:r>
            <a:r>
              <a:rPr lang="ru-RU" sz="1200" baseline="-250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2 </a:t>
            </a:r>
            <a:r>
              <a:rPr lang="ru-RU" sz="12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и другие выхлопные газы</a:t>
            </a:r>
            <a:endParaRPr sz="1200" dirty="0">
              <a:solidFill>
                <a:schemeClr val="accent2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" name="Google Shape;356;p6"/>
          <p:cNvSpPr txBox="1"/>
          <p:nvPr/>
        </p:nvSpPr>
        <p:spPr>
          <a:xfrm>
            <a:off x="9519208" y="4983720"/>
            <a:ext cx="1342452" cy="57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Токсичные тяжёлые металлы </a:t>
            </a:r>
            <a:br>
              <a:rPr lang="ru-RU" sz="12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ru-RU" sz="12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и электролит</a:t>
            </a:r>
            <a:endParaRPr sz="1200" dirty="0">
              <a:solidFill>
                <a:schemeClr val="accent2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" name="Google Shape;357;p6"/>
          <p:cNvSpPr/>
          <p:nvPr/>
        </p:nvSpPr>
        <p:spPr>
          <a:xfrm>
            <a:off x="5348837" y="3414370"/>
            <a:ext cx="2799540" cy="56721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36000" rIns="91425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lt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ДВИГАТЕЛЬ ВНУТРЕННЕГО СГОРАНИЯ</a:t>
            </a:r>
            <a:endParaRPr sz="1200" dirty="0">
              <a:solidFill>
                <a:schemeClr val="lt1"/>
              </a:solidFill>
              <a:latin typeface="Segoe UI Semibold" panose="020B0702040204020203" pitchFamily="34" charset="0"/>
              <a:ea typeface="Quattrocento Sans"/>
              <a:cs typeface="Segoe UI Semibold" panose="020B0702040204020203" pitchFamily="34" charset="0"/>
              <a:sym typeface="Quattrocento Sans"/>
            </a:endParaRPr>
          </a:p>
        </p:txBody>
      </p:sp>
      <p:sp>
        <p:nvSpPr>
          <p:cNvPr id="28" name="Google Shape;358;p6"/>
          <p:cNvSpPr/>
          <p:nvPr/>
        </p:nvSpPr>
        <p:spPr>
          <a:xfrm>
            <a:off x="300038" y="5526384"/>
            <a:ext cx="4472488" cy="288147"/>
          </a:xfrm>
          <a:prstGeom prst="rect">
            <a:avLst/>
          </a:prstGeom>
          <a:solidFill>
            <a:srgbClr val="1BA2DD"/>
          </a:solidFill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lt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ТОПАЗ (ТОТЭ)</a:t>
            </a:r>
            <a:endParaRPr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Google Shape;359;p6"/>
          <p:cNvSpPr/>
          <p:nvPr/>
        </p:nvSpPr>
        <p:spPr>
          <a:xfrm>
            <a:off x="5348837" y="5840218"/>
            <a:ext cx="2820584" cy="54037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36000" rIns="91425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lt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БАТАРЕИ</a:t>
            </a:r>
            <a:endParaRPr sz="1200" dirty="0">
              <a:solidFill>
                <a:schemeClr val="lt1"/>
              </a:solidFill>
              <a:latin typeface="Segoe UI Semibold" panose="020B0702040204020203" pitchFamily="34" charset="0"/>
              <a:ea typeface="Quattrocento Sans"/>
              <a:cs typeface="Segoe UI Semibold" panose="020B0702040204020203" pitchFamily="34" charset="0"/>
              <a:sym typeface="Quattrocento Sans"/>
            </a:endParaRPr>
          </a:p>
        </p:txBody>
      </p:sp>
      <p:sp>
        <p:nvSpPr>
          <p:cNvPr id="30" name="Google Shape;361;p6"/>
          <p:cNvSpPr/>
          <p:nvPr/>
        </p:nvSpPr>
        <p:spPr>
          <a:xfrm>
            <a:off x="8100721" y="4997194"/>
            <a:ext cx="1611984" cy="48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Экологический риск </a:t>
            </a:r>
            <a:endParaRPr sz="1200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2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использованных батарей</a:t>
            </a:r>
            <a:endParaRPr sz="1200" dirty="0">
              <a:solidFill>
                <a:schemeClr val="accent2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1" name="Google Shape;36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9216" y="5854012"/>
            <a:ext cx="237264" cy="47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6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7400" y="3461755"/>
            <a:ext cx="237264" cy="47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6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01358" y="3490200"/>
            <a:ext cx="378856" cy="41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6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92205" y="5893542"/>
            <a:ext cx="460970" cy="42862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72;p6"/>
          <p:cNvSpPr txBox="1"/>
          <p:nvPr/>
        </p:nvSpPr>
        <p:spPr>
          <a:xfrm>
            <a:off x="6873919" y="1949946"/>
            <a:ext cx="1134477" cy="121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КПД </a:t>
            </a:r>
            <a:r>
              <a:rPr lang="ru-RU" sz="2000" b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&lt;20%</a:t>
            </a:r>
            <a:endParaRPr dirty="0">
              <a:latin typeface="+mj-lt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В диапазоне мощности ниже 1 кВт </a:t>
            </a:r>
            <a:endParaRPr sz="1200" dirty="0">
              <a:solidFill>
                <a:srgbClr val="595959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9" name="Google Shape;33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585191">
            <a:off x="235130" y="1609173"/>
            <a:ext cx="2637146" cy="231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12ACD7B-1A96-4E10-BADD-79CA865A04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812192" y="4225836"/>
            <a:ext cx="936776" cy="51051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2C6A01E-15E3-4D41-91E0-5570EF9AB5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1814110" y="4225836"/>
            <a:ext cx="936776" cy="51051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B38A790-23E3-449B-B737-9EA02427C3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3015333" y="4225836"/>
            <a:ext cx="936776" cy="51051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535F54B-911A-466B-BE83-E682097FD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8387125" y="1863435"/>
            <a:ext cx="1191894" cy="64955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0EB6292-F865-4C64-83C3-5E10A816A0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9427875" y="1863435"/>
            <a:ext cx="1191894" cy="6495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9D657F7-CDBC-47F7-8E12-760AEAB877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0431491" y="1863435"/>
            <a:ext cx="1191894" cy="64955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9491AE2-1C51-4AFD-BC8C-933C556D7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668767">
            <a:off x="8538276" y="4298665"/>
            <a:ext cx="976002" cy="53189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66CDBF9-2C3E-405B-A7C2-E65210D325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668767">
            <a:off x="9835895" y="4335655"/>
            <a:ext cx="976002" cy="53189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028799A-46DC-4448-B79D-358267410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668767">
            <a:off x="10945604" y="4317901"/>
            <a:ext cx="976002" cy="5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1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08;p8"/>
          <p:cNvSpPr/>
          <p:nvPr/>
        </p:nvSpPr>
        <p:spPr>
          <a:xfrm>
            <a:off x="470454" y="2079496"/>
            <a:ext cx="3364699" cy="1479613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6" name="Google Shape;408;p8"/>
          <p:cNvSpPr/>
          <p:nvPr/>
        </p:nvSpPr>
        <p:spPr>
          <a:xfrm>
            <a:off x="4068166" y="2079496"/>
            <a:ext cx="4234006" cy="1479613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7" name="Google Shape;408;p8"/>
          <p:cNvSpPr/>
          <p:nvPr/>
        </p:nvSpPr>
        <p:spPr>
          <a:xfrm>
            <a:off x="8534400" y="2079496"/>
            <a:ext cx="3357564" cy="1479613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20" name="Google Shape;408;p8"/>
          <p:cNvSpPr/>
          <p:nvPr/>
        </p:nvSpPr>
        <p:spPr>
          <a:xfrm>
            <a:off x="470454" y="3691866"/>
            <a:ext cx="3364699" cy="1479613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21" name="Google Shape;408;p8"/>
          <p:cNvSpPr/>
          <p:nvPr/>
        </p:nvSpPr>
        <p:spPr>
          <a:xfrm>
            <a:off x="4068166" y="3691866"/>
            <a:ext cx="4234006" cy="1479613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22" name="Google Shape;408;p8"/>
          <p:cNvSpPr/>
          <p:nvPr/>
        </p:nvSpPr>
        <p:spPr>
          <a:xfrm>
            <a:off x="8534400" y="3691866"/>
            <a:ext cx="3357564" cy="1479613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23" name="Google Shape;408;p8"/>
          <p:cNvSpPr/>
          <p:nvPr/>
        </p:nvSpPr>
        <p:spPr>
          <a:xfrm>
            <a:off x="470454" y="5323295"/>
            <a:ext cx="5424320" cy="10858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24" name="Google Shape;408;p8"/>
          <p:cNvSpPr/>
          <p:nvPr/>
        </p:nvSpPr>
        <p:spPr>
          <a:xfrm>
            <a:off x="6202680" y="5323295"/>
            <a:ext cx="5689283" cy="10858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35B9-D827-44B6-8C16-BFD2D9DE8DF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96875"/>
            <a:ext cx="9706971" cy="830997"/>
          </a:xfrm>
        </p:spPr>
        <p:txBody>
          <a:bodyPr/>
          <a:lstStyle/>
          <a:p>
            <a:r>
              <a:rPr lang="ru-RU" dirty="0"/>
              <a:t>ТОПАЗ УСПЕШНО РЕШАЕТ ЗАДАЧИ ПО АВТОНОМНОМУ ЭЛЕКТРОПИТАНИЮ</a:t>
            </a:r>
          </a:p>
        </p:txBody>
      </p:sp>
      <p:sp>
        <p:nvSpPr>
          <p:cNvPr id="4" name="Google Shape;414;p8"/>
          <p:cNvSpPr/>
          <p:nvPr/>
        </p:nvSpPr>
        <p:spPr bwMode="auto">
          <a:xfrm>
            <a:off x="248445" y="1227872"/>
            <a:ext cx="9390856" cy="36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400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ВАРИАНТЫ ПРИМЕНЕНИЯ ПЛАТФОРМЫ ТОПАЗ</a:t>
            </a:r>
          </a:p>
        </p:txBody>
      </p:sp>
      <p:sp>
        <p:nvSpPr>
          <p:cNvPr id="5" name="Google Shape;446;p9"/>
          <p:cNvSpPr txBox="1">
            <a:spLocks/>
          </p:cNvSpPr>
          <p:nvPr/>
        </p:nvSpPr>
        <p:spPr>
          <a:xfrm>
            <a:off x="306387" y="1680950"/>
            <a:ext cx="11585576" cy="3077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  <a:buClr>
                <a:srgbClr val="595959"/>
              </a:buClr>
              <a:buSzPts val="2400"/>
              <a:buFont typeface="Century Gothic"/>
              <a:buNone/>
            </a:pPr>
            <a:r>
              <a:rPr lang="ru-RU" sz="1400" cap="none" dirty="0">
                <a:latin typeface="+mj-lt"/>
              </a:rPr>
              <a:t>Решения для систем стационарного автономного питания</a:t>
            </a:r>
            <a:r>
              <a:rPr lang="en-US" sz="1400" cap="none" dirty="0">
                <a:latin typeface="+mj-lt"/>
              </a:rPr>
              <a:t> </a:t>
            </a:r>
            <a:r>
              <a:rPr lang="ru-RU" sz="1400" cap="none" dirty="0">
                <a:latin typeface="+mj-lt"/>
              </a:rPr>
              <a:t>на базе </a:t>
            </a:r>
            <a:r>
              <a:rPr lang="ru-RU" sz="1400" dirty="0">
                <a:latin typeface="+mj-lt"/>
              </a:rPr>
              <a:t>ЭХГ </a:t>
            </a:r>
            <a:r>
              <a:rPr lang="ru-RU" sz="1400" b="1" dirty="0">
                <a:solidFill>
                  <a:srgbClr val="00B0F0"/>
                </a:solidFill>
                <a:latin typeface="+mj-lt"/>
              </a:rPr>
              <a:t>Топаз М</a:t>
            </a:r>
            <a:r>
              <a:rPr lang="ru-RU" sz="1400" dirty="0">
                <a:latin typeface="+mj-lt"/>
              </a:rPr>
              <a:t> / </a:t>
            </a:r>
            <a:r>
              <a:rPr lang="ru-RU" sz="1400" b="1" dirty="0">
                <a:solidFill>
                  <a:srgbClr val="00B0F0"/>
                </a:solidFill>
                <a:latin typeface="+mj-lt"/>
              </a:rPr>
              <a:t>Топаз-Гамма М</a:t>
            </a:r>
            <a:r>
              <a:rPr lang="ru-RU" sz="1400" dirty="0">
                <a:latin typeface="+mj-lt"/>
              </a:rPr>
              <a:t> </a:t>
            </a:r>
            <a:r>
              <a:rPr lang="ru-RU" sz="1400" cap="none" dirty="0">
                <a:latin typeface="+mj-lt"/>
              </a:rPr>
              <a:t>от </a:t>
            </a:r>
            <a:r>
              <a:rPr lang="ru-RU" sz="1400" b="1" cap="none" dirty="0">
                <a:latin typeface="+mj-lt"/>
              </a:rPr>
              <a:t>100</a:t>
            </a:r>
            <a:r>
              <a:rPr lang="ru-RU" sz="1400" cap="none" dirty="0">
                <a:latin typeface="+mj-lt"/>
              </a:rPr>
              <a:t> до </a:t>
            </a:r>
            <a:r>
              <a:rPr lang="ru-RU" sz="1400" b="1" cap="none" dirty="0">
                <a:latin typeface="+mj-lt"/>
              </a:rPr>
              <a:t>1</a:t>
            </a:r>
            <a:r>
              <a:rPr lang="en-US" sz="1400" b="1" cap="none" dirty="0">
                <a:latin typeface="+mj-lt"/>
              </a:rPr>
              <a:t> </a:t>
            </a:r>
            <a:r>
              <a:rPr lang="ru-RU" sz="1400" b="1" cap="none" dirty="0">
                <a:latin typeface="+mj-lt"/>
              </a:rPr>
              <a:t>000</a:t>
            </a:r>
            <a:r>
              <a:rPr lang="ru-RU" sz="1400" cap="none" dirty="0">
                <a:latin typeface="+mj-lt"/>
              </a:rPr>
              <a:t> Вт</a:t>
            </a:r>
          </a:p>
        </p:txBody>
      </p:sp>
      <p:sp>
        <p:nvSpPr>
          <p:cNvPr id="6" name="Google Shape;601;p14">
            <a:extLst>
              <a:ext uri="{FF2B5EF4-FFF2-40B4-BE49-F238E27FC236}">
                <a16:creationId xmlns:a16="http://schemas.microsoft.com/office/drawing/2014/main" id="{CAF6BB5B-C387-9B49-A3A8-FBC379E35DAC}"/>
              </a:ext>
            </a:extLst>
          </p:cNvPr>
          <p:cNvSpPr txBox="1"/>
          <p:nvPr/>
        </p:nvSpPr>
        <p:spPr>
          <a:xfrm>
            <a:off x="660684" y="2143503"/>
            <a:ext cx="2643615" cy="105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1200"/>
            </a:pPr>
            <a:r>
              <a:rPr lang="ru-RU" sz="1400" b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СИСТЕМЫ ФОТО-ВИДЕО-ФИКСАЦИИ</a:t>
            </a:r>
          </a:p>
          <a:p>
            <a:pPr marR="0" lvl="0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1200"/>
            </a:pPr>
            <a:r>
              <a:rPr lang="ru-RU" sz="14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безопасность  / правонарушения / штрафы</a:t>
            </a:r>
            <a:endParaRPr sz="1400" dirty="0">
              <a:latin typeface="+mj-lt"/>
            </a:endParaRPr>
          </a:p>
        </p:txBody>
      </p:sp>
      <p:sp>
        <p:nvSpPr>
          <p:cNvPr id="7" name="Google Shape;601;p14">
            <a:extLst>
              <a:ext uri="{FF2B5EF4-FFF2-40B4-BE49-F238E27FC236}">
                <a16:creationId xmlns:a16="http://schemas.microsoft.com/office/drawing/2014/main" id="{37DD758F-0BBF-FD40-8F87-E56EC01BFE98}"/>
              </a:ext>
            </a:extLst>
          </p:cNvPr>
          <p:cNvSpPr txBox="1"/>
          <p:nvPr/>
        </p:nvSpPr>
        <p:spPr>
          <a:xfrm>
            <a:off x="4212824" y="2143503"/>
            <a:ext cx="3766352" cy="12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1200"/>
            </a:pPr>
            <a:r>
              <a:rPr lang="ru-RU" sz="1400" b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СИСТЕМА НАБЛЮДЕНИЯ – ОСВЕЩЕНИЕ ВЫШЕК, ПУТЕЙ И ПИТАНИЕ  КАМЕР</a:t>
            </a:r>
          </a:p>
          <a:p>
            <a:pPr marR="0" lvl="0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1200"/>
            </a:pPr>
            <a:r>
              <a:rPr lang="ru-RU" sz="14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удаленный мониторинг труднодоступных районов и объектов, в стадии строительства и эксплуатации*</a:t>
            </a:r>
          </a:p>
        </p:txBody>
      </p:sp>
      <p:sp>
        <p:nvSpPr>
          <p:cNvPr id="8" name="Google Shape;601;p14">
            <a:extLst>
              <a:ext uri="{FF2B5EF4-FFF2-40B4-BE49-F238E27FC236}">
                <a16:creationId xmlns:a16="http://schemas.microsoft.com/office/drawing/2014/main" id="{FFD53019-8A92-9B46-8B83-8CF22295EF90}"/>
              </a:ext>
            </a:extLst>
          </p:cNvPr>
          <p:cNvSpPr txBox="1"/>
          <p:nvPr/>
        </p:nvSpPr>
        <p:spPr>
          <a:xfrm>
            <a:off x="8748972" y="2143503"/>
            <a:ext cx="2974975" cy="12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400"/>
              </a:spcBef>
              <a:buClr>
                <a:srgbClr val="00B0F0"/>
              </a:buClr>
              <a:buSzPts val="1200"/>
            </a:pPr>
            <a:r>
              <a:rPr lang="ru-RU" sz="1400" b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СЕТИ РАДИОРЕЛЕЙНОЙ </a:t>
            </a:r>
            <a:br>
              <a:rPr lang="en-US" sz="1400" b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ru-RU" sz="1400" b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И ТРАНКИНГОВОЙ СВЯЗИ</a:t>
            </a:r>
          </a:p>
          <a:p>
            <a:pPr lvl="0">
              <a:spcBef>
                <a:spcPts val="400"/>
              </a:spcBef>
              <a:buClr>
                <a:srgbClr val="00B0F0"/>
              </a:buClr>
              <a:buSzPts val="1200"/>
            </a:pPr>
            <a:r>
              <a:rPr lang="ru-RU" sz="14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обеспечение связи и передачи данных для удаленных районов </a:t>
            </a:r>
            <a:br>
              <a:rPr lang="en-US" sz="14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ru-RU" sz="14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и обособленных объектов*</a:t>
            </a:r>
            <a:endParaRPr lang="ru-RU" sz="1400" i="1" dirty="0">
              <a:solidFill>
                <a:srgbClr val="595959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" name="Google Shape;601;p14">
            <a:extLst>
              <a:ext uri="{FF2B5EF4-FFF2-40B4-BE49-F238E27FC236}">
                <a16:creationId xmlns:a16="http://schemas.microsoft.com/office/drawing/2014/main" id="{99CE3AF8-1CFA-9642-99DD-8B4EB480ACB4}"/>
              </a:ext>
            </a:extLst>
          </p:cNvPr>
          <p:cNvSpPr txBox="1"/>
          <p:nvPr/>
        </p:nvSpPr>
        <p:spPr>
          <a:xfrm>
            <a:off x="660684" y="5431406"/>
            <a:ext cx="4993193" cy="84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buClr>
                <a:srgbClr val="00B0F0"/>
              </a:buClr>
              <a:buSzPts val="1200"/>
            </a:pPr>
            <a:r>
              <a:rPr lang="ru-RU" sz="1400" b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СИСТЕМЫ РЕЗЕРВНОГО ЭЛЕКТРОПИТАНИЯ</a:t>
            </a:r>
          </a:p>
          <a:p>
            <a:pPr>
              <a:spcBef>
                <a:spcPts val="400"/>
              </a:spcBef>
              <a:buClr>
                <a:srgbClr val="00B0F0"/>
              </a:buClr>
              <a:buSzPts val="1200"/>
            </a:pPr>
            <a:r>
              <a:rPr lang="ru-RU" sz="14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Резервное энергоснабжение с возможностью быстрого режима старт/стоп, вне зависимости от погодных условий</a:t>
            </a:r>
            <a:endParaRPr lang="ru-RU" sz="1400" b="1" dirty="0">
              <a:solidFill>
                <a:srgbClr val="595959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601;p14">
            <a:extLst>
              <a:ext uri="{FF2B5EF4-FFF2-40B4-BE49-F238E27FC236}">
                <a16:creationId xmlns:a16="http://schemas.microsoft.com/office/drawing/2014/main" id="{35A98395-DE53-D64A-981D-25315B796471}"/>
              </a:ext>
            </a:extLst>
          </p:cNvPr>
          <p:cNvSpPr txBox="1"/>
          <p:nvPr/>
        </p:nvSpPr>
        <p:spPr>
          <a:xfrm>
            <a:off x="4212824" y="3791007"/>
            <a:ext cx="3963892" cy="105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400"/>
              </a:spcBef>
              <a:buClr>
                <a:srgbClr val="00B0F0"/>
              </a:buClr>
              <a:buSzPts val="1200"/>
            </a:pPr>
            <a:r>
              <a:rPr lang="ru-RU" sz="1400" b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СЕТИ СОТОВОЙ И МИКРОСОТОВОЙ СВЯЗИ </a:t>
            </a:r>
          </a:p>
          <a:p>
            <a:pPr lvl="0">
              <a:spcBef>
                <a:spcPts val="400"/>
              </a:spcBef>
              <a:buClr>
                <a:srgbClr val="00B0F0"/>
              </a:buClr>
              <a:buSzPts val="1200"/>
            </a:pPr>
            <a:r>
              <a:rPr lang="ru-RU" sz="14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мобильная связь в удаленных районах, вариант резервного питания для существующих базовых станций*</a:t>
            </a:r>
            <a:endParaRPr sz="1400" dirty="0">
              <a:latin typeface="+mj-lt"/>
            </a:endParaRPr>
          </a:p>
        </p:txBody>
      </p:sp>
      <p:sp>
        <p:nvSpPr>
          <p:cNvPr id="11" name="Google Shape;601;p14">
            <a:extLst>
              <a:ext uri="{FF2B5EF4-FFF2-40B4-BE49-F238E27FC236}">
                <a16:creationId xmlns:a16="http://schemas.microsoft.com/office/drawing/2014/main" id="{6D655348-349F-9D44-8DD7-C6107B032E46}"/>
              </a:ext>
            </a:extLst>
          </p:cNvPr>
          <p:cNvSpPr txBox="1"/>
          <p:nvPr/>
        </p:nvSpPr>
        <p:spPr>
          <a:xfrm>
            <a:off x="8748972" y="3791007"/>
            <a:ext cx="2974975" cy="105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1200"/>
            </a:pPr>
            <a:r>
              <a:rPr lang="ru-RU" sz="1400" b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МЕТЕОРОЛОГИЧЕСКИЕ СТАНЦИИ</a:t>
            </a:r>
          </a:p>
          <a:p>
            <a:pPr marR="0" lvl="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1200"/>
            </a:pPr>
            <a:r>
              <a:rPr lang="ru-RU" sz="14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мониторинг погодных условий, паводков и лесных пожаров</a:t>
            </a:r>
          </a:p>
        </p:txBody>
      </p:sp>
      <p:sp>
        <p:nvSpPr>
          <p:cNvPr id="12" name="Google Shape;601;p14">
            <a:extLst>
              <a:ext uri="{FF2B5EF4-FFF2-40B4-BE49-F238E27FC236}">
                <a16:creationId xmlns:a16="http://schemas.microsoft.com/office/drawing/2014/main" id="{21BCF853-42F1-CF4E-9706-D2F97C6E307F}"/>
              </a:ext>
            </a:extLst>
          </p:cNvPr>
          <p:cNvSpPr txBox="1"/>
          <p:nvPr/>
        </p:nvSpPr>
        <p:spPr>
          <a:xfrm>
            <a:off x="660684" y="3791007"/>
            <a:ext cx="2973543" cy="12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buClr>
                <a:srgbClr val="00B0F0"/>
              </a:buClr>
              <a:buSzPts val="1200"/>
            </a:pPr>
            <a:r>
              <a:rPr lang="ru-RU" sz="1400" b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ПИКЕТЫ ЭКСТРЕННОЙ СВЯЗИ И ОБОГРЕВА</a:t>
            </a:r>
          </a:p>
          <a:p>
            <a:pPr>
              <a:spcBef>
                <a:spcPts val="400"/>
              </a:spcBef>
              <a:buClr>
                <a:srgbClr val="00B0F0"/>
              </a:buClr>
              <a:buSzPts val="1200"/>
            </a:pPr>
            <a:r>
              <a:rPr lang="ru-RU" sz="14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обеспечение автомобильных трасс пунктами экстренной связи и обогрева</a:t>
            </a:r>
          </a:p>
        </p:txBody>
      </p:sp>
      <p:sp>
        <p:nvSpPr>
          <p:cNvPr id="13" name="Google Shape;601;p14">
            <a:extLst>
              <a:ext uri="{FF2B5EF4-FFF2-40B4-BE49-F238E27FC236}">
                <a16:creationId xmlns:a16="http://schemas.microsoft.com/office/drawing/2014/main" id="{21BCF853-42F1-CF4E-9706-D2F97C6E307F}"/>
              </a:ext>
            </a:extLst>
          </p:cNvPr>
          <p:cNvSpPr txBox="1"/>
          <p:nvPr/>
        </p:nvSpPr>
        <p:spPr>
          <a:xfrm>
            <a:off x="6327977" y="5431406"/>
            <a:ext cx="5793972" cy="84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buClr>
                <a:srgbClr val="00B0F0"/>
              </a:buClr>
              <a:buSzPts val="1200"/>
            </a:pPr>
            <a:r>
              <a:rPr lang="ru-RU" sz="1400" b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ПРИМЕНЕНИЕ ДЛЯ НЕФТЕГАЗОВОЙ ОТРАСТИ</a:t>
            </a:r>
          </a:p>
          <a:p>
            <a:pPr lvl="0">
              <a:spcBef>
                <a:spcPts val="400"/>
              </a:spcBef>
              <a:buClr>
                <a:srgbClr val="00B0F0"/>
              </a:buClr>
              <a:buSzPts val="1200"/>
            </a:pPr>
            <a:r>
              <a:rPr lang="ru-RU" sz="1400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Станции катодной защиты, SCADA и измерительной аппаратуры,  насосы впрыска реагента, активация клапанов </a:t>
            </a:r>
          </a:p>
        </p:txBody>
      </p:sp>
      <p:sp>
        <p:nvSpPr>
          <p:cNvPr id="14" name="Google Shape;601;p14">
            <a:extLst>
              <a:ext uri="{FF2B5EF4-FFF2-40B4-BE49-F238E27FC236}">
                <a16:creationId xmlns:a16="http://schemas.microsoft.com/office/drawing/2014/main" id="{7E4979DA-A975-614E-8F16-6CACABDE1DDA}"/>
              </a:ext>
            </a:extLst>
          </p:cNvPr>
          <p:cNvSpPr txBox="1"/>
          <p:nvPr/>
        </p:nvSpPr>
        <p:spPr>
          <a:xfrm>
            <a:off x="248445" y="6381750"/>
            <a:ext cx="10773224" cy="31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1200"/>
            </a:pPr>
            <a:r>
              <a:rPr lang="ru-RU" sz="1100" i="1" dirty="0">
                <a:solidFill>
                  <a:srgbClr val="595959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* при невозможности обеспечения постоянного подключения в электросети или его экономической необоснованности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 rot="2707286">
            <a:off x="356457" y="2305855"/>
            <a:ext cx="272417" cy="2724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Скругленный прямоугольник 26"/>
          <p:cNvSpPr/>
          <p:nvPr/>
        </p:nvSpPr>
        <p:spPr>
          <a:xfrm rot="2707286">
            <a:off x="3946246" y="2305855"/>
            <a:ext cx="272417" cy="2724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 rot="2707286">
            <a:off x="8457321" y="2305855"/>
            <a:ext cx="272417" cy="2724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 rot="2707286">
            <a:off x="356457" y="3951773"/>
            <a:ext cx="272417" cy="2724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Скругленный прямоугольник 29"/>
          <p:cNvSpPr/>
          <p:nvPr/>
        </p:nvSpPr>
        <p:spPr>
          <a:xfrm rot="2707286">
            <a:off x="3946246" y="3951773"/>
            <a:ext cx="272417" cy="2724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 rot="2707286">
            <a:off x="8457321" y="3951773"/>
            <a:ext cx="272417" cy="2724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 rot="2707286">
            <a:off x="356457" y="5556612"/>
            <a:ext cx="272417" cy="2724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" name="Скругленный прямоугольник 34"/>
          <p:cNvSpPr/>
          <p:nvPr/>
        </p:nvSpPr>
        <p:spPr>
          <a:xfrm rot="2707286">
            <a:off x="6028101" y="5556612"/>
            <a:ext cx="272417" cy="2724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86573833"/>
      </p:ext>
    </p:extLst>
  </p:cSld>
  <p:clrMapOvr>
    <a:masterClrMapping/>
  </p:clrMapOvr>
</p:sld>
</file>

<file path=ppt/theme/theme1.xml><?xml version="1.0" encoding="utf-8"?>
<a:theme xmlns:a="http://schemas.openxmlformats.org/drawingml/2006/main" name="МАСТЕР-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МАСТЕР-ПРЕЗЕНТАЦИЯ</Template>
  <TotalTime>4829</TotalTime>
  <Words>1581</Words>
  <Application>Microsoft Office PowerPoint</Application>
  <DocSecurity>0</DocSecurity>
  <PresentationFormat>Широкоэкранный</PresentationFormat>
  <Paragraphs>333</Paragraphs>
  <Slides>17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Century Gothic</vt:lpstr>
      <vt:lpstr>Montserrat</vt:lpstr>
      <vt:lpstr>Segoe UI</vt:lpstr>
      <vt:lpstr>Segoe UI Light</vt:lpstr>
      <vt:lpstr>Segoe UI Semibold</vt:lpstr>
      <vt:lpstr>Times New Roman</vt:lpstr>
      <vt:lpstr>Wingdings</vt:lpstr>
      <vt:lpstr>Wingdings 3</vt:lpstr>
      <vt:lpstr>МАСТЕР-ПРЕЗЕНТАЦИЯ</vt:lpstr>
      <vt:lpstr>Acrobat Document</vt:lpstr>
      <vt:lpstr>Презентация PowerPoint</vt:lpstr>
      <vt:lpstr>МОБИЛЬНАЯ ЭЛЕКТРОСТАНЦИЯ ТОПАЗ –  ВАША ЛИЧНАЯ «РОЗЕТКА В ПОЛЕ»</vt:lpstr>
      <vt:lpstr>ТЕХНОЛОГИЯ: ЭКОНОМИЧНЫЕ МИКРОТРУБЧАТЫЕ ТОТЭ</vt:lpstr>
      <vt:lpstr>Презентация PowerPoint</vt:lpstr>
      <vt:lpstr>Пояснения к структуре ЭХГ с ТОТЭ (слайд 2/2)</vt:lpstr>
      <vt:lpstr>ОДНА ТЕХНОЛОГИЯ – ШИРОКИЙ МОДЕЛЬНЫЙ РЯД  ПОД РАЗНЫЕ ПРИМЕНЕНИЯ НА РЫНКЕ ТОПЛИВНЫХ ЭЛЕМЕНТОВ</vt:lpstr>
      <vt:lpstr>Презентация PowerPoint</vt:lpstr>
      <vt:lpstr>ТОПАЗ – ЭКОЛОГИЧНОСТЬ И ПОВЫШЕННЫЙ КПД</vt:lpstr>
      <vt:lpstr>ТОПАЗ УСПЕШНО РЕШАЕТ ЗАДАЧИ ПО АВТОНОМНОМУ ЭЛЕКТРОПИТАНИЮ</vt:lpstr>
      <vt:lpstr>Примеры технологических решений с ЭХГ Топаз</vt:lpstr>
      <vt:lpstr>Примеры возможного использования ЭХГ</vt:lpstr>
      <vt:lpstr>Примеры возможного использования ЭХГ</vt:lpstr>
      <vt:lpstr>Примеры возможного использования ЭХГ</vt:lpstr>
      <vt:lpstr>Презентация PowerPoint</vt:lpstr>
      <vt:lpstr>Презентация PowerPoint</vt:lpstr>
      <vt:lpstr>Примеры реализованных проектов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Красникова Полина Андреевна</dc:creator>
  <cp:keywords/>
  <dc:description/>
  <cp:lastModifiedBy>Степанова Мария Алексеевна</cp:lastModifiedBy>
  <cp:revision>2422</cp:revision>
  <cp:lastPrinted>2023-03-22T09:54:59Z</cp:lastPrinted>
  <dcterms:created xsi:type="dcterms:W3CDTF">2019-09-02T14:47:09Z</dcterms:created>
  <dcterms:modified xsi:type="dcterms:W3CDTF">2024-03-14T10:58:34Z</dcterms:modified>
  <cp:category/>
  <dc:identifier/>
  <cp:contentStatus/>
  <dc:language/>
  <cp:version/>
</cp:coreProperties>
</file>