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0" r:id="rId2"/>
  </p:sldMasterIdLst>
  <p:notesMasterIdLst>
    <p:notesMasterId r:id="rId9"/>
  </p:notesMasterIdLst>
  <p:sldIdLst>
    <p:sldId id="317" r:id="rId3"/>
    <p:sldId id="294" r:id="rId4"/>
    <p:sldId id="309" r:id="rId5"/>
    <p:sldId id="313" r:id="rId6"/>
    <p:sldId id="318" r:id="rId7"/>
    <p:sldId id="319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40F"/>
    <a:srgbClr val="DFD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/>
    <p:restoredTop sz="93979" autoAdjust="0"/>
  </p:normalViewPr>
  <p:slideViewPr>
    <p:cSldViewPr snapToGrid="0" snapToObjects="1">
      <p:cViewPr varScale="1">
        <p:scale>
          <a:sx n="69" d="100"/>
          <a:sy n="69" d="100"/>
        </p:scale>
        <p:origin x="52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8849E-6D7B-A64E-AC4D-526BFD9EB0B6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9A2B7-C04B-1A43-BE73-65D8E3CFF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A2B7-C04B-1A43-BE73-65D8E3CFF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A2B7-C04B-1A43-BE73-65D8E3CFF7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A2B7-C04B-1A43-BE73-65D8E3CFF7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A2B7-C04B-1A43-BE73-65D8E3CFF7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78DA-F674-4C99-9D73-13CA8EB621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0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1233488"/>
            <a:ext cx="5927725" cy="33337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48730E-9B87-1642-9901-0F3386B949E4}"/>
              </a:ext>
            </a:extLst>
          </p:cNvPr>
          <p:cNvSpPr/>
          <p:nvPr userDrawn="1"/>
        </p:nvSpPr>
        <p:spPr>
          <a:xfrm>
            <a:off x="10717351" y="-1"/>
            <a:ext cx="1098288" cy="146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10005859" y="2717516"/>
            <a:ext cx="2513835" cy="47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7"/>
          <a:stretch/>
        </p:blipFill>
        <p:spPr>
          <a:xfrm>
            <a:off x="0" y="4133741"/>
            <a:ext cx="12192000" cy="272426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052215" y="5785757"/>
            <a:ext cx="10263486" cy="28477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283043" y="4310743"/>
            <a:ext cx="0" cy="14750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480899" cy="3945618"/>
          </a:xfrm>
          <a:prstGeom prst="rect">
            <a:avLst/>
          </a:prstGeom>
        </p:spPr>
        <p:txBody>
          <a:bodyPr/>
          <a:lstStyle>
            <a:lvl1pPr>
              <a:defRPr sz="7000" b="1"/>
            </a:lvl1pPr>
          </a:lstStyle>
          <a:p>
            <a:r>
              <a:rPr lang="en-US"/>
              <a:t>here </a:t>
            </a:r>
            <a:r>
              <a:rPr lang="en-US" dirty="0"/>
              <a:t>is the place for the topic of </a:t>
            </a:r>
            <a:r>
              <a:rPr lang="en-US"/>
              <a:t>your presentation (2-4 lines)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588693"/>
            <a:ext cx="4288353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r>
              <a:rPr lang="ru-RU" dirty="0"/>
              <a:t> </a:t>
            </a:r>
            <a:r>
              <a:rPr lang="en-US" dirty="0"/>
              <a:t>Surname, Occupation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60FE95-2120-9D4A-BA60-CB98EB11FE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2251" y="239203"/>
            <a:ext cx="841050" cy="10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2416" y="2047258"/>
            <a:ext cx="5803900" cy="19603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6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16583" y="4190514"/>
            <a:ext cx="4639733" cy="394128"/>
          </a:xfrm>
          <a:prstGeom prst="rect">
            <a:avLst/>
          </a:prstGeom>
        </p:spPr>
        <p:txBody>
          <a:bodyPr wrap="square"/>
          <a:lstStyle>
            <a:lvl1pPr marL="0" indent="0">
              <a:spcBef>
                <a:spcPts val="0"/>
              </a:spcBef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Occupation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16583" y="5117646"/>
            <a:ext cx="4639733" cy="13833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Additional information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8584" y="1101667"/>
            <a:ext cx="3481387" cy="34829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13" name="Pie 12"/>
          <p:cNvSpPr/>
          <p:nvPr userDrawn="1"/>
        </p:nvSpPr>
        <p:spPr>
          <a:xfrm>
            <a:off x="10194586" y="-1997414"/>
            <a:ext cx="3994827" cy="3994827"/>
          </a:xfrm>
          <a:prstGeom prst="pie">
            <a:avLst>
              <a:gd name="adj1" fmla="val 5396160"/>
              <a:gd name="adj2" fmla="val 108090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9624" y="365123"/>
            <a:ext cx="7847862" cy="605177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your bio here (if not applicable, do not use this slide at all, the previous one is enough)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6243" y="2541481"/>
            <a:ext cx="884512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96242" y="3493118"/>
            <a:ext cx="2159000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info about you: CREI, Grade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796242" y="365122"/>
            <a:ext cx="2060615" cy="206155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796242" y="2974142"/>
            <a:ext cx="1274488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Surname</a:t>
            </a:r>
            <a:endParaRPr lang="en-US" dirty="0"/>
          </a:p>
        </p:txBody>
      </p:sp>
      <p:sp>
        <p:nvSpPr>
          <p:cNvPr id="15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2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: up to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71341" y="4081276"/>
            <a:ext cx="884512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340" y="5032913"/>
            <a:ext cx="2159000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info about you: CREI, Grade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9076127" y="2512345"/>
            <a:ext cx="5508239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00" b="1" dirty="0">
                <a:solidFill>
                  <a:srgbClr val="AAC50B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10100" b="1" baseline="0" dirty="0">
                <a:solidFill>
                  <a:srgbClr val="AAC50B"/>
                </a:solidFill>
                <a:latin typeface="Arial" charset="0"/>
                <a:ea typeface="Arial" charset="0"/>
                <a:cs typeface="Arial" charset="0"/>
              </a:rPr>
              <a:t> team</a:t>
            </a:r>
            <a:endParaRPr lang="en-US" sz="10100" b="1" dirty="0">
              <a:solidFill>
                <a:srgbClr val="AAC5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971340" y="1904917"/>
            <a:ext cx="2060615" cy="206155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71340" y="4513937"/>
            <a:ext cx="1274488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Surname</a:t>
            </a:r>
          </a:p>
        </p:txBody>
      </p:sp>
      <p:sp>
        <p:nvSpPr>
          <p:cNvPr id="15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619646" y="4081276"/>
            <a:ext cx="884512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19645" y="5032913"/>
            <a:ext cx="2159000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info about you: CREI, Grade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3619645" y="1904917"/>
            <a:ext cx="2060615" cy="206155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619645" y="4513937"/>
            <a:ext cx="1274488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Surname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366336" y="4081276"/>
            <a:ext cx="884512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366335" y="5032913"/>
            <a:ext cx="2159000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info about you: CREI, Grade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6" hasCustomPrompt="1"/>
          </p:nvPr>
        </p:nvSpPr>
        <p:spPr>
          <a:xfrm>
            <a:off x="6366335" y="1904917"/>
            <a:ext cx="2060615" cy="206155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366335" y="4513937"/>
            <a:ext cx="1274488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Surname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029797" y="4081276"/>
            <a:ext cx="884512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9029796" y="5032913"/>
            <a:ext cx="2159000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info about you: CREI, Grade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9029796" y="1904917"/>
            <a:ext cx="2060615" cy="206155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9029796" y="4513937"/>
            <a:ext cx="1274488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Surname</a:t>
            </a:r>
          </a:p>
        </p:txBody>
      </p:sp>
      <p:sp>
        <p:nvSpPr>
          <p:cNvPr id="32" name="Pie 31"/>
          <p:cNvSpPr/>
          <p:nvPr userDrawn="1"/>
        </p:nvSpPr>
        <p:spPr>
          <a:xfrm rot="16200000">
            <a:off x="-1993180" y="-2024171"/>
            <a:ext cx="3994827" cy="3994827"/>
          </a:xfrm>
          <a:prstGeom prst="pie">
            <a:avLst>
              <a:gd name="adj1" fmla="val 5396160"/>
              <a:gd name="adj2" fmla="val 108090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: up to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71341" y="4081276"/>
            <a:ext cx="884512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340" y="5032913"/>
            <a:ext cx="2159000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info about you: CREI, Grade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9076127" y="2512345"/>
            <a:ext cx="5508239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00" b="1" dirty="0">
                <a:solidFill>
                  <a:srgbClr val="AAC50B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10100" b="1" baseline="0" dirty="0">
                <a:solidFill>
                  <a:srgbClr val="AAC50B"/>
                </a:solidFill>
                <a:latin typeface="Arial" charset="0"/>
                <a:ea typeface="Arial" charset="0"/>
                <a:cs typeface="Arial" charset="0"/>
              </a:rPr>
              <a:t> team</a:t>
            </a:r>
            <a:endParaRPr lang="en-US" sz="10100" b="1" dirty="0">
              <a:solidFill>
                <a:srgbClr val="AAC5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971340" y="1904917"/>
            <a:ext cx="2060615" cy="206155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71340" y="4513937"/>
            <a:ext cx="1274488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Surname</a:t>
            </a:r>
          </a:p>
        </p:txBody>
      </p:sp>
      <p:sp>
        <p:nvSpPr>
          <p:cNvPr id="15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256890" y="4081276"/>
            <a:ext cx="884512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256889" y="5032913"/>
            <a:ext cx="2159000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info about you: CREI, Grade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4256889" y="1904917"/>
            <a:ext cx="2060615" cy="206155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256889" y="4513937"/>
            <a:ext cx="1274488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Surname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542439" y="4054765"/>
            <a:ext cx="884512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542438" y="5006402"/>
            <a:ext cx="2159000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info about you: CREI, Grade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6" hasCustomPrompt="1"/>
          </p:nvPr>
        </p:nvSpPr>
        <p:spPr>
          <a:xfrm>
            <a:off x="7542438" y="1878406"/>
            <a:ext cx="2060615" cy="2061555"/>
          </a:xfrm>
          <a:prstGeom prst="rect">
            <a:avLst/>
          </a:prstGeom>
        </p:spPr>
        <p:txBody>
          <a:bodyPr/>
          <a:lstStyle>
            <a:lvl1pPr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square photo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7542438" y="4487426"/>
            <a:ext cx="1274488" cy="369332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20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Surname</a:t>
            </a:r>
          </a:p>
        </p:txBody>
      </p:sp>
      <p:sp>
        <p:nvSpPr>
          <p:cNvPr id="32" name="Pie 31"/>
          <p:cNvSpPr/>
          <p:nvPr userDrawn="1"/>
        </p:nvSpPr>
        <p:spPr>
          <a:xfrm rot="16200000">
            <a:off x="-1993180" y="-2024171"/>
            <a:ext cx="3994827" cy="3994827"/>
          </a:xfrm>
          <a:prstGeom prst="pie">
            <a:avLst>
              <a:gd name="adj1" fmla="val 5396160"/>
              <a:gd name="adj2" fmla="val 108090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w/o soci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426345"/>
            <a:ext cx="9865282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800" b="1" baseline="0">
                <a:solidFill>
                  <a:srgbClr val="AAC5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your e-mail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9019740" y="2400979"/>
            <a:ext cx="542969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AAC50B"/>
                </a:solidFill>
                <a:latin typeface="Arial" charset="0"/>
                <a:ea typeface="Arial" charset="0"/>
                <a:cs typeface="Arial" charset="0"/>
              </a:rPr>
              <a:t>contact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38280" y="868043"/>
            <a:ext cx="975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e-mail: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8280" y="2514493"/>
            <a:ext cx="975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phone: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38280" y="3054843"/>
            <a:ext cx="9865282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800" b="1" baseline="0">
                <a:solidFill>
                  <a:srgbClr val="AAC5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your phone (1)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38280" y="3983034"/>
            <a:ext cx="9865282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800" b="1" baseline="0">
                <a:solidFill>
                  <a:srgbClr val="AAC5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your phone (2, optional)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w/soci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426345"/>
            <a:ext cx="9865282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800" b="1" baseline="0">
                <a:solidFill>
                  <a:srgbClr val="AAC5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your e-mail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9019740" y="2400979"/>
            <a:ext cx="542969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AAC50B"/>
                </a:solidFill>
                <a:latin typeface="Arial" charset="0"/>
                <a:ea typeface="Arial" charset="0"/>
                <a:cs typeface="Arial" charset="0"/>
              </a:rPr>
              <a:t>contact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38280" y="868043"/>
            <a:ext cx="975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e-mail: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8280" y="2514493"/>
            <a:ext cx="975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phone: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38280" y="3054843"/>
            <a:ext cx="9865282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800" b="1" baseline="0">
                <a:solidFill>
                  <a:srgbClr val="AAC5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your phone (1)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38280" y="3983034"/>
            <a:ext cx="9865282" cy="648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800" b="1" baseline="0">
                <a:solidFill>
                  <a:srgbClr val="AAC5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your phone (2, optional)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8280" y="5807631"/>
            <a:ext cx="975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social: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12" y="5855781"/>
            <a:ext cx="252042" cy="2520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60" y="5855781"/>
            <a:ext cx="252042" cy="252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10" y="5850255"/>
            <a:ext cx="252042" cy="252042"/>
          </a:xfrm>
          <a:prstGeom prst="rect">
            <a:avLst/>
          </a:prstGeom>
        </p:spPr>
      </p:pic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667434" y="5828943"/>
            <a:ext cx="2383701" cy="29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fb account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713849" y="5828943"/>
            <a:ext cx="2547933" cy="29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your </a:t>
            </a:r>
            <a:r>
              <a:rPr lang="en-US" dirty="0" err="1"/>
              <a:t>insta</a:t>
            </a:r>
            <a:r>
              <a:rPr lang="en-US" dirty="0"/>
              <a:t> account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839599" y="5807631"/>
            <a:ext cx="2541779" cy="294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your </a:t>
            </a:r>
            <a:r>
              <a:rPr lang="en-US" dirty="0" err="1"/>
              <a:t>vk</a:t>
            </a:r>
            <a:r>
              <a:rPr lang="en-US" dirty="0"/>
              <a:t> account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9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x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21748" y="182880"/>
            <a:ext cx="94722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thx.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9483100" y="2054836"/>
            <a:ext cx="3500015" cy="662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7"/>
          <a:stretch/>
        </p:blipFill>
        <p:spPr>
          <a:xfrm>
            <a:off x="0" y="4133741"/>
            <a:ext cx="12192000" cy="272426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785757"/>
            <a:ext cx="11315701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1283043" y="4310743"/>
            <a:ext cx="0" cy="14750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#">
    <p:bg>
      <p:bgPr>
        <a:solidFill>
          <a:srgbClr val="AAC5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1" y="0"/>
            <a:ext cx="27203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9483100" y="2054836"/>
            <a:ext cx="3500015" cy="662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7" b="20176"/>
          <a:stretch/>
        </p:blipFill>
        <p:spPr>
          <a:xfrm>
            <a:off x="0" y="5233382"/>
            <a:ext cx="12192000" cy="1624618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52213" y="2880360"/>
            <a:ext cx="8388965" cy="235302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5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here is the place for the </a:t>
            </a:r>
            <a:r>
              <a:rPr lang="en-US"/>
              <a:t>chapter name (2-3 lines)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52214" y="635885"/>
            <a:ext cx="1668127" cy="19953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3800" b="1" baseline="0">
                <a:ln>
                  <a:noFill/>
                </a:ln>
                <a:solidFill>
                  <a:srgbClr val="AAC5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24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9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</p:spTree>
    <p:extLst>
      <p:ext uri="{BB962C8B-B14F-4D97-AF65-F5344CB8AC3E}">
        <p14:creationId xmlns:p14="http://schemas.microsoft.com/office/powerpoint/2010/main" val="37610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4"/>
            <a:ext cx="10904779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1500" b="1">
                <a:solidFill>
                  <a:srgbClr val="AAC4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big message</a:t>
            </a:r>
          </a:p>
        </p:txBody>
      </p:sp>
    </p:spTree>
    <p:extLst>
      <p:ext uri="{BB962C8B-B14F-4D97-AF65-F5344CB8AC3E}">
        <p14:creationId xmlns:p14="http://schemas.microsoft.com/office/powerpoint/2010/main" val="264204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9483100" y="2054836"/>
            <a:ext cx="3500015" cy="662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7"/>
          <a:stretch/>
        </p:blipFill>
        <p:spPr>
          <a:xfrm>
            <a:off x="0" y="4133741"/>
            <a:ext cx="12192000" cy="272426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052215" y="5785757"/>
            <a:ext cx="10263486" cy="28477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283043" y="4310743"/>
            <a:ext cx="0" cy="14750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480899" cy="3945618"/>
          </a:xfrm>
          <a:prstGeom prst="rect">
            <a:avLst/>
          </a:prstGeom>
        </p:spPr>
        <p:txBody>
          <a:bodyPr/>
          <a:lstStyle>
            <a:lvl1pPr>
              <a:defRPr sz="7000" b="1"/>
            </a:lvl1pPr>
          </a:lstStyle>
          <a:p>
            <a:r>
              <a:rPr lang="en-US" dirty="0"/>
              <a:t>here is the place for the topic of your presentation (2-4 lines)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D16E0-3A14-EC43-B38F-F4271AD0F75A}"/>
              </a:ext>
            </a:extLst>
          </p:cNvPr>
          <p:cNvSpPr/>
          <p:nvPr userDrawn="1"/>
        </p:nvSpPr>
        <p:spPr>
          <a:xfrm>
            <a:off x="838199" y="5343896"/>
            <a:ext cx="2795650" cy="86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048250"/>
            <a:ext cx="1789272" cy="23775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105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70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9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4472" y="3835509"/>
            <a:ext cx="3037982" cy="19556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1/</a:t>
            </a:r>
            <a:r>
              <a:rPr lang="ru-RU" dirty="0"/>
              <a:t>3 </a:t>
            </a:r>
            <a:r>
              <a:rPr lang="en-US" dirty="0"/>
              <a:t>points. Please place your text here and insert the above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944" y="3835509"/>
            <a:ext cx="3037982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737417" y="3835509"/>
            <a:ext cx="3001501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 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34472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4885944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737417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957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8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4472" y="3835509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37271" y="3835509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59832" y="3835509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462631" y="3835510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1034472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837271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659832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9462631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4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3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: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9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4472" y="3835509"/>
            <a:ext cx="3037982" cy="19556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1/</a:t>
            </a:r>
            <a:r>
              <a:rPr lang="ru-RU" dirty="0"/>
              <a:t>3 </a:t>
            </a:r>
            <a:r>
              <a:rPr lang="en-US" dirty="0"/>
              <a:t>points. Please place your text here and insert the above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944" y="3835509"/>
            <a:ext cx="3037982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737417" y="3835509"/>
            <a:ext cx="3001501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CB16E-086B-5C45-83CE-361E377D9E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72" y="2517998"/>
            <a:ext cx="3474466" cy="91440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sz="8800" b="1">
                <a:solidFill>
                  <a:srgbClr val="AAC40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000,0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FE7380C-B841-C446-8D5F-484FDE922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5944" y="2517998"/>
            <a:ext cx="3474466" cy="91440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sz="8800" b="1">
                <a:solidFill>
                  <a:srgbClr val="AAC40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000,0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7D50BF5-8567-4E41-A4AF-8C24F7E937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37416" y="2517998"/>
            <a:ext cx="3474466" cy="91440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sz="8800" b="1">
                <a:solidFill>
                  <a:srgbClr val="AAC40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000,0</a:t>
            </a:r>
          </a:p>
        </p:txBody>
      </p:sp>
    </p:spTree>
    <p:extLst>
      <p:ext uri="{BB962C8B-B14F-4D97-AF65-F5344CB8AC3E}">
        <p14:creationId xmlns:p14="http://schemas.microsoft.com/office/powerpoint/2010/main" val="1053013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7 or 8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8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4472" y="2661617"/>
            <a:ext cx="2276287" cy="109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37271" y="2661617"/>
            <a:ext cx="2276287" cy="109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59832" y="2661617"/>
            <a:ext cx="2276287" cy="109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462631" y="2661618"/>
            <a:ext cx="2276287" cy="109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1034472" y="1915297"/>
            <a:ext cx="515527" cy="5167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837271" y="1915297"/>
            <a:ext cx="515527" cy="5167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659832" y="1915297"/>
            <a:ext cx="515527" cy="5167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9462631" y="1915297"/>
            <a:ext cx="515527" cy="5167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34472" y="4901111"/>
            <a:ext cx="2276287" cy="109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837271" y="4901111"/>
            <a:ext cx="2276287" cy="109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659832" y="4901111"/>
            <a:ext cx="2276287" cy="109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462631" y="4901112"/>
            <a:ext cx="2276287" cy="109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4" hasCustomPrompt="1"/>
          </p:nvPr>
        </p:nvSpPr>
        <p:spPr>
          <a:xfrm>
            <a:off x="1034472" y="4154791"/>
            <a:ext cx="515527" cy="5167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5" hasCustomPrompt="1"/>
          </p:nvPr>
        </p:nvSpPr>
        <p:spPr>
          <a:xfrm>
            <a:off x="3837271" y="4154791"/>
            <a:ext cx="515527" cy="5167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6" hasCustomPrompt="1"/>
          </p:nvPr>
        </p:nvSpPr>
        <p:spPr>
          <a:xfrm>
            <a:off x="6659832" y="4154791"/>
            <a:ext cx="515527" cy="5167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9462631" y="4154791"/>
            <a:ext cx="515527" cy="5167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22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50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5 or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034473" y="1915297"/>
            <a:ext cx="523554" cy="52479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4885945" y="1915297"/>
            <a:ext cx="523554" cy="52479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8737418" y="1915297"/>
            <a:ext cx="523554" cy="52479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9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34472" y="2620235"/>
            <a:ext cx="3037982" cy="11980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1/</a:t>
            </a:r>
            <a:r>
              <a:rPr lang="ru-RU" dirty="0"/>
              <a:t>3 </a:t>
            </a:r>
            <a:r>
              <a:rPr lang="en-US" dirty="0"/>
              <a:t>points. Please place your text here and insert the above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85944" y="2620235"/>
            <a:ext cx="3037982" cy="1198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737417" y="2620235"/>
            <a:ext cx="3001501" cy="1198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2" y="4901111"/>
            <a:ext cx="3037982" cy="11980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1/</a:t>
            </a:r>
            <a:r>
              <a:rPr lang="ru-RU" dirty="0"/>
              <a:t>3 </a:t>
            </a:r>
            <a:r>
              <a:rPr lang="en-US" dirty="0"/>
              <a:t>points. Please place your text here and insert the above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85944" y="4901111"/>
            <a:ext cx="3037982" cy="1198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8737417" y="4901111"/>
            <a:ext cx="3001501" cy="1198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 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1034473" y="4196027"/>
            <a:ext cx="523554" cy="52479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4885945" y="4196027"/>
            <a:ext cx="523554" cy="52479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8737418" y="4196027"/>
            <a:ext cx="523554" cy="52479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8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892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9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4472" y="3835509"/>
            <a:ext cx="3037982" cy="19556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1/</a:t>
            </a:r>
            <a:r>
              <a:rPr lang="ru-RU" dirty="0"/>
              <a:t>3 </a:t>
            </a:r>
            <a:r>
              <a:rPr lang="en-US" dirty="0"/>
              <a:t>points. Please place your text here and insert the above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944" y="3835509"/>
            <a:ext cx="3037982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737417" y="3835509"/>
            <a:ext cx="3001501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 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34472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4885944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737417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pic>
        <p:nvPicPr>
          <p:cNvPr id="12" name="Picture 11" descr="ÐÐ¾ÑÐ¾Ð¶ÐµÐµ Ð¸Ð·Ð¾Ð±ÑÐ°Ð¶ÐµÐ½Ð¸Ð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6806" y="3820411"/>
            <a:ext cx="264786" cy="4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ÐÐ¾ÑÐ¾Ð¶ÐµÐµ Ð¸Ð·Ð¾Ð±ÑÐ°Ð¶ÐµÐ½Ð¸Ð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98278" y="3820412"/>
            <a:ext cx="264786" cy="4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8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4472" y="3835509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37271" y="3835509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59832" y="3835509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462631" y="3835510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1034472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837271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659832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9462631" y="2934426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pic>
        <p:nvPicPr>
          <p:cNvPr id="14" name="Picture 13" descr="ÐÐ¾ÑÐ¾Ð¶ÐµÐµ Ð¸Ð·Ð¾Ð±ÑÐ°Ð¶ÐµÐ½Ð¸Ð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4508" y="3828340"/>
            <a:ext cx="264786" cy="4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ÐÐ¾ÑÐ¾Ð¶ÐµÐµ Ð¸Ð·Ð¾Ð±ÑÐ°Ð¶ÐµÐ½Ð¸Ð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54302" y="3820412"/>
            <a:ext cx="264786" cy="4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ÐÐ¾ÑÐ¾Ð¶ÐµÐµ Ð¸Ð·Ð¾Ð±ÑÐ°Ð¶ÐµÐ½Ð¸Ð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66982" y="3820412"/>
            <a:ext cx="264786" cy="4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484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green: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8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4139" y="2880360"/>
            <a:ext cx="11029310" cy="3977640"/>
          </a:xfrm>
          <a:prstGeom prst="rect">
            <a:avLst/>
          </a:prstGeom>
          <a:solidFill>
            <a:srgbClr val="AA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4472" y="3007604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37271" y="3007604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59832" y="3007604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462631" y="3007605"/>
            <a:ext cx="2276287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4/4</a:t>
            </a:r>
            <a:r>
              <a:rPr lang="ru-RU" dirty="0"/>
              <a:t>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1034472" y="2106521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837271" y="2106521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659832" y="2106521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9462631" y="2106521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927176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green: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34139" y="2880360"/>
            <a:ext cx="11029310" cy="3977640"/>
          </a:xfrm>
          <a:prstGeom prst="rect">
            <a:avLst/>
          </a:prstGeom>
          <a:solidFill>
            <a:srgbClr val="AA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4140" y="365123"/>
            <a:ext cx="10904778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4472" y="2958176"/>
            <a:ext cx="3037982" cy="19556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1/</a:t>
            </a:r>
            <a:r>
              <a:rPr lang="ru-RU" dirty="0"/>
              <a:t>3 </a:t>
            </a:r>
            <a:r>
              <a:rPr lang="en-US" dirty="0"/>
              <a:t>points. Please place your text here and insert the above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944" y="2958176"/>
            <a:ext cx="3037982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737417" y="2958176"/>
            <a:ext cx="3001501" cy="1955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3/</a:t>
            </a:r>
            <a:r>
              <a:rPr lang="ru-RU" dirty="0"/>
              <a:t>3 </a:t>
            </a:r>
            <a:r>
              <a:rPr lang="en-US" dirty="0"/>
              <a:t>points. Please place your text here and insert the icon above 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034472" y="2057093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4885944" y="2057093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737417" y="2057093"/>
            <a:ext cx="669925" cy="6715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78812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message: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 userDrawn="1"/>
        </p:nvSpPr>
        <p:spPr>
          <a:xfrm rot="5400000">
            <a:off x="-3466021" y="101"/>
            <a:ext cx="6857899" cy="6857899"/>
          </a:xfrm>
          <a:prstGeom prst="blockArc">
            <a:avLst>
              <a:gd name="adj1" fmla="val 10800000"/>
              <a:gd name="adj2" fmla="val 148"/>
              <a:gd name="adj3" fmla="val 49831"/>
            </a:avLst>
          </a:prstGeom>
          <a:solidFill>
            <a:srgbClr val="AA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88657" y="3048767"/>
            <a:ext cx="9631591" cy="1006429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66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but use different shape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88657" y="4205862"/>
            <a:ext cx="5311840" cy="1006429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66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for each line</a:t>
            </a:r>
          </a:p>
        </p:txBody>
      </p:sp>
      <p:sp>
        <p:nvSpPr>
          <p:cNvPr id="8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288657" y="1830255"/>
            <a:ext cx="7842981" cy="100642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Write any message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C5143D-9E5D-4449-A0CA-800E45F0AC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0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8870F4-FDCA-2647-B798-A0B76F959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17"/>
          <a:stretch/>
        </p:blipFill>
        <p:spPr>
          <a:xfrm>
            <a:off x="0" y="4133741"/>
            <a:ext cx="12192000" cy="272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9483100" y="2054836"/>
            <a:ext cx="3500015" cy="6621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283043" y="4310743"/>
            <a:ext cx="0" cy="14750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480899" cy="3945618"/>
          </a:xfrm>
          <a:prstGeom prst="rect">
            <a:avLst/>
          </a:prstGeom>
        </p:spPr>
        <p:txBody>
          <a:bodyPr/>
          <a:lstStyle>
            <a:lvl1pPr>
              <a:defRPr sz="7000" b="1"/>
            </a:lvl1pPr>
          </a:lstStyle>
          <a:p>
            <a:r>
              <a:rPr lang="en-US" dirty="0"/>
              <a:t>here is the place for the topic of your presentation (2-4 lines)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D16E0-3A14-EC43-B38F-F4271AD0F75A}"/>
              </a:ext>
            </a:extLst>
          </p:cNvPr>
          <p:cNvSpPr/>
          <p:nvPr userDrawn="1"/>
        </p:nvSpPr>
        <p:spPr>
          <a:xfrm>
            <a:off x="838198" y="5343896"/>
            <a:ext cx="11353802" cy="86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A637E4-DEE1-2049-8A8D-C6F63B7D0D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5048250"/>
            <a:ext cx="2119415" cy="2377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07D87-5AF9-7F42-BCA2-D4B7444304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57613" y="5048251"/>
            <a:ext cx="2119415" cy="237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A2343C0-D53E-6A41-9FDE-09C30FD357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7029" y="5048251"/>
            <a:ext cx="2119414" cy="237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9D1CAF8-218C-8F49-97D5-B31D377871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6444" y="5048249"/>
            <a:ext cx="2122654" cy="237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67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message: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 userDrawn="1"/>
        </p:nvSpPr>
        <p:spPr>
          <a:xfrm rot="10800000">
            <a:off x="0" y="-6176682"/>
            <a:ext cx="12192000" cy="12192000"/>
          </a:xfrm>
          <a:prstGeom prst="blockArc">
            <a:avLst>
              <a:gd name="adj1" fmla="val 10800000"/>
              <a:gd name="adj2" fmla="val 148"/>
              <a:gd name="adj3" fmla="val 49831"/>
            </a:avLst>
          </a:prstGeom>
          <a:solidFill>
            <a:srgbClr val="AA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88657" y="3048767"/>
            <a:ext cx="9631591" cy="1006429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66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but use different shape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88657" y="4205862"/>
            <a:ext cx="5311840" cy="1006429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66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for each line</a:t>
            </a:r>
          </a:p>
        </p:txBody>
      </p:sp>
      <p:sp>
        <p:nvSpPr>
          <p:cNvPr id="8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288657" y="1830255"/>
            <a:ext cx="7978435" cy="100642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Write any message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C5143D-9E5D-4449-A0CA-800E45F0AC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744017" y="-642026"/>
            <a:ext cx="9144000" cy="9144000"/>
          </a:xfrm>
          <a:prstGeom prst="ellipse">
            <a:avLst/>
          </a:prstGeom>
          <a:solidFill>
            <a:srgbClr val="AA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88657" y="4205862"/>
            <a:ext cx="4846198" cy="1006429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t">
            <a:spAutoFit/>
          </a:bodyPr>
          <a:lstStyle>
            <a:lvl1pPr marL="0" indent="0">
              <a:buNone/>
              <a:defRPr lang="en-US" sz="6600" b="1" baseline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27984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sptag or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 rot="10800000">
            <a:off x="-1881104" y="4891836"/>
            <a:ext cx="3762208" cy="3762208"/>
          </a:xfrm>
          <a:prstGeom prst="pie">
            <a:avLst>
              <a:gd name="adj1" fmla="val 5396160"/>
              <a:gd name="adj2" fmla="val 10809062"/>
            </a:avLst>
          </a:prstGeom>
          <a:solidFill>
            <a:srgbClr val="AA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C5143D-9E5D-4449-A0CA-800E45F0AC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"/>
          <p:cNvSpPr/>
          <p:nvPr userDrawn="1"/>
        </p:nvSpPr>
        <p:spPr>
          <a:xfrm>
            <a:off x="0" y="6783450"/>
            <a:ext cx="12192000" cy="85060"/>
          </a:xfrm>
          <a:prstGeom prst="rect">
            <a:avLst/>
          </a:prstGeom>
          <a:solidFill>
            <a:srgbClr val="AAC50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Pie 5"/>
          <p:cNvSpPr/>
          <p:nvPr userDrawn="1"/>
        </p:nvSpPr>
        <p:spPr>
          <a:xfrm>
            <a:off x="8147690" y="-4076555"/>
            <a:ext cx="8088620" cy="8088620"/>
          </a:xfrm>
          <a:prstGeom prst="pie">
            <a:avLst>
              <a:gd name="adj1" fmla="val 5396160"/>
              <a:gd name="adj2" fmla="val 10809062"/>
            </a:avLst>
          </a:prstGeom>
          <a:solidFill>
            <a:srgbClr val="AA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96732" y="3612824"/>
            <a:ext cx="7027488" cy="95917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7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#hashtag or </a:t>
            </a:r>
            <a:r>
              <a:rPr lang="en-US" dirty="0" err="1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48730E-9B87-1642-9901-0F3386B949E4}"/>
              </a:ext>
            </a:extLst>
          </p:cNvPr>
          <p:cNvSpPr/>
          <p:nvPr userDrawn="1"/>
        </p:nvSpPr>
        <p:spPr>
          <a:xfrm>
            <a:off x="10717351" y="1"/>
            <a:ext cx="1098288" cy="159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10005859" y="2717516"/>
            <a:ext cx="2513835" cy="47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7"/>
          <a:stretch/>
        </p:blipFill>
        <p:spPr>
          <a:xfrm>
            <a:off x="0" y="4133741"/>
            <a:ext cx="12192000" cy="272426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052215" y="5785757"/>
            <a:ext cx="10263486" cy="28477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283043" y="4310743"/>
            <a:ext cx="0" cy="14750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480899" cy="3945618"/>
          </a:xfrm>
          <a:prstGeom prst="rect">
            <a:avLst/>
          </a:prstGeom>
        </p:spPr>
        <p:txBody>
          <a:bodyPr/>
          <a:lstStyle>
            <a:lvl1pPr>
              <a:defRPr sz="7000" b="1"/>
            </a:lvl1pPr>
          </a:lstStyle>
          <a:p>
            <a:r>
              <a:rPr lang="en-US"/>
              <a:t>here </a:t>
            </a:r>
            <a:r>
              <a:rPr lang="en-US" dirty="0"/>
              <a:t>is the place for the topic of </a:t>
            </a:r>
            <a:r>
              <a:rPr lang="en-US"/>
              <a:t>your presentation (2-4 lines)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588693"/>
            <a:ext cx="4288353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r>
              <a:rPr lang="ru-RU" dirty="0"/>
              <a:t> </a:t>
            </a:r>
            <a:r>
              <a:rPr lang="en-US" dirty="0"/>
              <a:t>Surname, Occupation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60FE95-2120-9D4A-BA60-CB98EB11FE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2251" y="239203"/>
            <a:ext cx="841050" cy="10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49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6" indent="0" algn="ctr">
              <a:buNone/>
              <a:defRPr/>
            </a:lvl2pPr>
            <a:lvl3pPr marL="914373" indent="0" algn="ctr">
              <a:buNone/>
              <a:defRPr/>
            </a:lvl3pPr>
            <a:lvl4pPr marL="1371559" indent="0" algn="ctr">
              <a:buNone/>
              <a:defRPr/>
            </a:lvl4pPr>
            <a:lvl5pPr marL="1828745" indent="0" algn="ctr">
              <a:buNone/>
              <a:defRPr/>
            </a:lvl5pPr>
            <a:lvl6pPr marL="2285931" indent="0" algn="ctr">
              <a:buNone/>
              <a:defRPr/>
            </a:lvl6pPr>
            <a:lvl7pPr marL="2743118" indent="0" algn="ctr">
              <a:buNone/>
              <a:defRPr/>
            </a:lvl7pPr>
            <a:lvl8pPr marL="3200304" indent="0" algn="ctr">
              <a:buNone/>
              <a:defRPr/>
            </a:lvl8pPr>
            <a:lvl9pPr marL="3657490" indent="0" algn="ctr">
              <a:buNone/>
              <a:defRPr/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887201" y="6496259"/>
            <a:ext cx="405283" cy="457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0B703E6-B7F9-42A1-9A62-B7E9BB6AE894}" type="slidenum">
              <a:rPr lang="en-US" smtClean="0"/>
              <a:pPr/>
              <a:t>‹#›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8870F4-FDCA-2647-B798-A0B76F959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17"/>
          <a:stretch/>
        </p:blipFill>
        <p:spPr>
          <a:xfrm>
            <a:off x="0" y="4133741"/>
            <a:ext cx="12192000" cy="272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9483100" y="2054836"/>
            <a:ext cx="3500015" cy="662114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11283043" y="4310743"/>
            <a:ext cx="0" cy="2547257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480899" cy="3945618"/>
          </a:xfrm>
          <a:prstGeom prst="rect">
            <a:avLst/>
          </a:prstGeom>
        </p:spPr>
        <p:txBody>
          <a:bodyPr/>
          <a:lstStyle>
            <a:lvl1pPr>
              <a:defRPr sz="7000" b="1"/>
            </a:lvl1pPr>
          </a:lstStyle>
          <a:p>
            <a:r>
              <a:rPr lang="en-US" dirty="0"/>
              <a:t>here is the place for the topic of your presentation (2-4 lines)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5048250"/>
            <a:ext cx="2119415" cy="2377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179E0C2-F294-6A4C-960B-AE4EDB940E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57613" y="5048251"/>
            <a:ext cx="2119415" cy="237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6081DB-F6C4-054B-B674-D9B11D52AF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7029" y="5048251"/>
            <a:ext cx="2119414" cy="237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E6C02AF-3604-8740-B28A-797B04800E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6444" y="5048249"/>
            <a:ext cx="2122654" cy="237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0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9483100" y="2054836"/>
            <a:ext cx="3500015" cy="662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17"/>
          <a:stretch/>
        </p:blipFill>
        <p:spPr>
          <a:xfrm>
            <a:off x="0" y="4133741"/>
            <a:ext cx="12192000" cy="272426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075709" y="5785757"/>
            <a:ext cx="8239992" cy="1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283043" y="4310743"/>
            <a:ext cx="0" cy="14750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480899" cy="3945618"/>
          </a:xfrm>
          <a:prstGeom prst="rect">
            <a:avLst/>
          </a:prstGeom>
        </p:spPr>
        <p:txBody>
          <a:bodyPr/>
          <a:lstStyle>
            <a:lvl1pPr>
              <a:defRPr sz="7000" b="1"/>
            </a:lvl1pPr>
          </a:lstStyle>
          <a:p>
            <a:r>
              <a:rPr lang="en-US" dirty="0"/>
              <a:t>here is the place for the topic of your presentation (2-4 lines)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048250"/>
            <a:ext cx="1680268" cy="23775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(simple)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10438716" y="1218495"/>
            <a:ext cx="2104944" cy="398202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1417596"/>
            <a:ext cx="9711267" cy="3945618"/>
          </a:xfrm>
          <a:prstGeom prst="rect">
            <a:avLst/>
          </a:prstGeom>
        </p:spPr>
        <p:txBody>
          <a:bodyPr/>
          <a:lstStyle>
            <a:lvl1pPr>
              <a:defRPr sz="7200" b="1"/>
            </a:lvl1pPr>
          </a:lstStyle>
          <a:p>
            <a:r>
              <a:rPr lang="en-US" dirty="0"/>
              <a:t>here is the place for the topic of your presentation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(2-4 lines)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5124"/>
            <a:ext cx="4268191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r>
              <a:rPr lang="ru-RU" dirty="0"/>
              <a:t> </a:t>
            </a:r>
            <a:r>
              <a:rPr lang="en-US" dirty="0"/>
              <a:t>Surname, Occupation</a:t>
            </a:r>
          </a:p>
        </p:txBody>
      </p:sp>
    </p:spTree>
    <p:extLst>
      <p:ext uri="{BB962C8B-B14F-4D97-AF65-F5344CB8AC3E}">
        <p14:creationId xmlns:p14="http://schemas.microsoft.com/office/powerpoint/2010/main" val="104809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(simple)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10438716" y="1218495"/>
            <a:ext cx="2104944" cy="398202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1417596"/>
            <a:ext cx="9711267" cy="3945618"/>
          </a:xfrm>
          <a:prstGeom prst="rect">
            <a:avLst/>
          </a:prstGeom>
        </p:spPr>
        <p:txBody>
          <a:bodyPr/>
          <a:lstStyle>
            <a:lvl1pPr>
              <a:defRPr sz="7200" b="1"/>
            </a:lvl1pPr>
          </a:lstStyle>
          <a:p>
            <a:r>
              <a:rPr lang="en-US" dirty="0"/>
              <a:t>here is the place for the topic of your presentation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(2-4 lines)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5124"/>
            <a:ext cx="4268191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r>
              <a:rPr lang="ru-RU" dirty="0"/>
              <a:t> </a:t>
            </a:r>
            <a:r>
              <a:rPr lang="en-US" dirty="0"/>
              <a:t>Surname, Occupation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E2755-1B93-B14C-9A9F-D6AA5B52AA26}"/>
              </a:ext>
            </a:extLst>
          </p:cNvPr>
          <p:cNvSpPr/>
          <p:nvPr userDrawn="1"/>
        </p:nvSpPr>
        <p:spPr>
          <a:xfrm>
            <a:off x="838199" y="6002829"/>
            <a:ext cx="9711267" cy="86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A5C9EDC-EE44-BA46-8E09-A15E9FEB2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5695308"/>
            <a:ext cx="2119415" cy="2377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0F02E2-FBD3-6940-9C92-16E2028F5F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57614" y="5695309"/>
            <a:ext cx="2119415" cy="237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F32EED7-C688-BD46-A882-FC84D716C2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7030" y="5695309"/>
            <a:ext cx="2119414" cy="237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96A9604-C2C9-F945-8444-E3CDBD98C6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445" y="5695307"/>
            <a:ext cx="2122654" cy="237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8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(simple)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10438716" y="1218495"/>
            <a:ext cx="2104944" cy="398202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1417596"/>
            <a:ext cx="9711267" cy="3945618"/>
          </a:xfrm>
          <a:prstGeom prst="rect">
            <a:avLst/>
          </a:prstGeom>
        </p:spPr>
        <p:txBody>
          <a:bodyPr/>
          <a:lstStyle>
            <a:lvl1pPr>
              <a:defRPr sz="7200" b="1"/>
            </a:lvl1pPr>
          </a:lstStyle>
          <a:p>
            <a:r>
              <a:rPr lang="en-US" dirty="0"/>
              <a:t>here is the place for the topic of your presentation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(2-4 lines)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5124"/>
            <a:ext cx="4268191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r>
              <a:rPr lang="ru-RU" dirty="0"/>
              <a:t> </a:t>
            </a:r>
            <a:r>
              <a:rPr lang="en-US" dirty="0"/>
              <a:t>Surname, Occupation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A5C9EDC-EE44-BA46-8E09-A15E9FEB2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5695308"/>
            <a:ext cx="2119415" cy="2377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0F02E2-FBD3-6940-9C92-16E2028F5F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57614" y="5695309"/>
            <a:ext cx="2119415" cy="237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F32EED7-C688-BD46-A882-FC84D716C2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7030" y="5695309"/>
            <a:ext cx="2119414" cy="237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96A9604-C2C9-F945-8444-E3CDBD98C6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445" y="5695307"/>
            <a:ext cx="2122654" cy="237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Категория партнерства: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bg>
      <p:bgPr>
        <a:solidFill>
          <a:srgbClr val="AAC4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8870F4-FDCA-2647-B798-A0B76F959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17"/>
          <a:stretch/>
        </p:blipFill>
        <p:spPr>
          <a:xfrm>
            <a:off x="0" y="4133741"/>
            <a:ext cx="12192000" cy="272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 rot="16200000">
            <a:off x="9483100" y="2054836"/>
            <a:ext cx="3500015" cy="6621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283043" y="4310743"/>
            <a:ext cx="0" cy="14750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480899" cy="3945618"/>
          </a:xfrm>
          <a:prstGeom prst="rect">
            <a:avLst/>
          </a:prstGeom>
        </p:spPr>
        <p:txBody>
          <a:bodyPr/>
          <a:lstStyle>
            <a:lvl1pPr>
              <a:defRPr sz="7000" b="1"/>
            </a:lvl1pPr>
          </a:lstStyle>
          <a:p>
            <a:r>
              <a:rPr lang="en-US" dirty="0"/>
              <a:t>here is the place for the topic of your presentation (2-4 lines)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D16E0-3A14-EC43-B38F-F4271AD0F75A}"/>
              </a:ext>
            </a:extLst>
          </p:cNvPr>
          <p:cNvSpPr/>
          <p:nvPr userDrawn="1"/>
        </p:nvSpPr>
        <p:spPr>
          <a:xfrm>
            <a:off x="838198" y="5343896"/>
            <a:ext cx="11353802" cy="86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6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94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7" r:id="rId2"/>
    <p:sldLayoutId id="2147483699" r:id="rId3"/>
    <p:sldLayoutId id="2147483700" r:id="rId4"/>
    <p:sldLayoutId id="2147483698" r:id="rId5"/>
    <p:sldLayoutId id="2147483694" r:id="rId6"/>
    <p:sldLayoutId id="2147483701" r:id="rId7"/>
    <p:sldLayoutId id="2147483703" r:id="rId8"/>
    <p:sldLayoutId id="2147483704" r:id="rId9"/>
    <p:sldLayoutId id="2147483684" r:id="rId10"/>
    <p:sldLayoutId id="2147483685" r:id="rId11"/>
    <p:sldLayoutId id="2147483691" r:id="rId12"/>
    <p:sldLayoutId id="2147483692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75" y="6356349"/>
            <a:ext cx="50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143D-9E5D-4449-A0CA-800E45F0A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1165" y="5473763"/>
            <a:ext cx="1204330" cy="202069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 rot="16200000">
            <a:off x="-1722437" y="2286001"/>
            <a:ext cx="4206878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6" r:id="rId2"/>
    <p:sldLayoutId id="2147483695" r:id="rId3"/>
    <p:sldLayoutId id="2147483667" r:id="rId4"/>
    <p:sldLayoutId id="2147483671" r:id="rId5"/>
    <p:sldLayoutId id="2147483696" r:id="rId6"/>
    <p:sldLayoutId id="2147483672" r:id="rId7"/>
    <p:sldLayoutId id="2147483673" r:id="rId8"/>
    <p:sldLayoutId id="2147483689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93" r:id="rId15"/>
    <p:sldLayoutId id="2147483679" r:id="rId16"/>
    <p:sldLayoutId id="2147483705" r:id="rId17"/>
    <p:sldLayoutId id="214748370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10" Type="http://schemas.openxmlformats.org/officeDocument/2006/relationships/image" Target="../media/image21.tiff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png"/><Relationship Id="rId21" Type="http://schemas.openxmlformats.org/officeDocument/2006/relationships/image" Target="../media/image40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jpe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png"/><Relationship Id="rId11" Type="http://schemas.openxmlformats.org/officeDocument/2006/relationships/image" Target="../media/image52.emf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tiff"/><Relationship Id="rId2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5D337B-8210-4F46-A849-530052A3A1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588693"/>
            <a:ext cx="2335511" cy="424732"/>
          </a:xfrm>
        </p:spPr>
        <p:txBody>
          <a:bodyPr/>
          <a:lstStyle/>
          <a:p>
            <a:r>
              <a:rPr lang="en-US" smtClean="0"/>
              <a:t>February, </a:t>
            </a:r>
            <a:r>
              <a:rPr lang="ru-RU" dirty="0" smtClean="0"/>
              <a:t>202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6479" y="-392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800" dirty="0"/>
              <a:t>Electronics 20</a:t>
            </a:r>
            <a:r>
              <a:rPr lang="en-US" sz="4800" baseline="30000" dirty="0"/>
              <a:t>th</a:t>
            </a:r>
            <a:r>
              <a:rPr lang="en-US" sz="4800" dirty="0"/>
              <a:t> </a:t>
            </a:r>
            <a:r>
              <a:rPr lang="en-US" sz="4800" dirty="0">
                <a:sym typeface="Symbol" panose="05050102010706020507" pitchFamily="18" charset="2"/>
              </a:rPr>
              <a:t></a:t>
            </a:r>
            <a:r>
              <a:rPr lang="en-US" sz="4800" dirty="0"/>
              <a:t> Photonics 21</a:t>
            </a:r>
            <a:r>
              <a:rPr lang="en-US" sz="4800" baseline="30000" dirty="0"/>
              <a:t>st</a:t>
            </a:r>
            <a:r>
              <a:rPr lang="en-US" sz="4800" dirty="0"/>
              <a:t> </a:t>
            </a:r>
            <a:endParaRPr lang="de-DE" sz="48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9" y="1237041"/>
            <a:ext cx="455771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93" y="1237041"/>
            <a:ext cx="45783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972854" y="4276358"/>
            <a:ext cx="414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(Electronic) Integrated Circuit IC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608354" y="4276358"/>
            <a:ext cx="399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Photonic Integrated Circuit PIC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096804" y="775078"/>
            <a:ext cx="1931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/>
              <a:t>Electrical wire</a:t>
            </a:r>
            <a:endParaRPr lang="de-DE" sz="2400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757704" y="775078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/>
              <a:t>Optical fiber</a:t>
            </a:r>
            <a:endParaRPr lang="de-DE" sz="2400"/>
          </a:p>
        </p:txBody>
      </p:sp>
      <p:cxnSp>
        <p:nvCxnSpPr>
          <p:cNvPr id="15" name="Curved Connector 14"/>
          <p:cNvCxnSpPr/>
          <p:nvPr/>
        </p:nvCxnSpPr>
        <p:spPr>
          <a:xfrm rot="5400000">
            <a:off x="2413511" y="1282284"/>
            <a:ext cx="1035050" cy="855663"/>
          </a:xfrm>
          <a:prstGeom prst="curvedConnector3">
            <a:avLst/>
          </a:prstGeom>
          <a:ln w="635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7183155" y="1283078"/>
            <a:ext cx="1035050" cy="854075"/>
          </a:xfrm>
          <a:prstGeom prst="curvedConnector3">
            <a:avLst/>
          </a:prstGeom>
          <a:ln w="635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6479" y="4733367"/>
            <a:ext cx="9230647" cy="121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9902542" y="4491872"/>
            <a:ext cx="94584" cy="3625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2081085" y="104775"/>
            <a:ext cx="100139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AAC40F"/>
                </a:solidFill>
              </a:rPr>
              <a:t>Photonics – Enabling Technology of the 21</a:t>
            </a:r>
            <a:r>
              <a:rPr lang="en-US" sz="3600" b="1" baseline="30000" dirty="0">
                <a:solidFill>
                  <a:srgbClr val="AAC40F"/>
                </a:solidFill>
              </a:rPr>
              <a:t>st</a:t>
            </a:r>
            <a:r>
              <a:rPr lang="en-US" sz="3600" b="1" dirty="0">
                <a:solidFill>
                  <a:srgbClr val="AAC40F"/>
                </a:solidFill>
              </a:rPr>
              <a:t> Century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dirty="0"/>
              <a:t>Materials </a:t>
            </a:r>
            <a:r>
              <a:rPr lang="en-US" sz="3600" dirty="0">
                <a:sym typeface="Symbol" panose="05050102010706020507" pitchFamily="18" charset="2"/>
              </a:rPr>
              <a:t> Components  Devices </a:t>
            </a:r>
            <a:r>
              <a:rPr lang="en-US" sz="3600" dirty="0"/>
              <a:t> Systems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dirty="0"/>
              <a:t>Crosscutting Through a Huge Variety of Applications</a:t>
            </a:r>
            <a:endParaRPr lang="de-DE" sz="3600" dirty="0"/>
          </a:p>
        </p:txBody>
      </p:sp>
      <p:pic>
        <p:nvPicPr>
          <p:cNvPr id="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9" y="1860550"/>
            <a:ext cx="10050480" cy="48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85" y="1878013"/>
            <a:ext cx="29527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3548365" y="1854200"/>
            <a:ext cx="1562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dirty="0"/>
              <a:t>www.photonics21.org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561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6622853" y="4800322"/>
            <a:ext cx="33686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Light" panose="020B0604020202020204" charset="0"/>
                <a:cs typeface="Raleway Light" panose="020B0604020202020204" charset="0"/>
              </a:rPr>
              <a:t>Experimental setup for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Light" panose="020B0604020202020204" charset="0"/>
                <a:cs typeface="Raleway Light" panose="020B0604020202020204" charset="0"/>
              </a:rPr>
              <a:t>quantum teleportation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Light" panose="020B0604020202020204" charset="0"/>
                <a:cs typeface="Raleway Light" panose="020B0604020202020204" charset="0"/>
              </a:rPr>
              <a:t>and its PIC version at the University of Bristol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Light" panose="020B0604020202020204" charset="0"/>
                <a:cs typeface="Raleway Light" panose="020B0604020202020204" charset="0"/>
              </a:rPr>
              <a:t>phys.org/news/2015-04-quantum-teleportation-chip.html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Raleway Light" panose="020B0604020202020204" charset="0"/>
              <a:cs typeface="Raleway Light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3" y="1806361"/>
            <a:ext cx="5750163" cy="4315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617115" y="966003"/>
            <a:ext cx="841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-52"/>
              </a:rPr>
              <a:t>Traditional discrete optics is nice, but not well </a:t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-52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-52"/>
              </a:rPr>
              <a:t>scalable to complex systems and too expensive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Raleway ExtraBold" panose="020B0604020202020204" charset="-52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6581951" y="3071262"/>
            <a:ext cx="548591" cy="528077"/>
          </a:xfrm>
          <a:prstGeom prst="downArrow">
            <a:avLst/>
          </a:prstGeom>
          <a:solidFill>
            <a:srgbClr val="AAC40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Raleway ExtraBold" panose="020B0604020202020204" charset="-5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13" y="1806361"/>
            <a:ext cx="2772641" cy="2918569"/>
          </a:xfrm>
          <a:prstGeom prst="rect">
            <a:avLst/>
          </a:prstGeom>
        </p:spPr>
      </p:pic>
      <p:sp>
        <p:nvSpPr>
          <p:cNvPr id="15" name="Google Shape;281;p29"/>
          <p:cNvSpPr txBox="1">
            <a:spLocks/>
          </p:cNvSpPr>
          <p:nvPr/>
        </p:nvSpPr>
        <p:spPr>
          <a:xfrm>
            <a:off x="599476" y="351815"/>
            <a:ext cx="6339105" cy="7387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solidFill>
                  <a:srgbClr val="AAC40F"/>
                </a:solidFill>
                <a:latin typeface="Raleway ExtraBold" panose="020B0604020202020204" charset="-52"/>
              </a:rPr>
              <a:t>Why Integrated Photonics?</a:t>
            </a:r>
            <a:endParaRPr lang="en-US" sz="3200" b="1" dirty="0">
              <a:solidFill>
                <a:srgbClr val="AAC40F"/>
              </a:solidFill>
              <a:latin typeface="Raleway ExtraBold" panose="020B0604020202020204" charset="-5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63628" y="104499"/>
            <a:ext cx="1911101" cy="1307368"/>
            <a:chOff x="4704791" y="4684855"/>
            <a:chExt cx="1911101" cy="1307368"/>
          </a:xfrm>
        </p:grpSpPr>
        <p:pic>
          <p:nvPicPr>
            <p:cNvPr id="17" name="Picture 36">
              <a:extLst>
                <a:ext uri="{FF2B5EF4-FFF2-40B4-BE49-F238E27FC236}">
                  <a16:creationId xmlns:a16="http://schemas.microsoft.com/office/drawing/2014/main" id="{459ABFEF-3B92-3A4B-88CF-F0CBCB215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7069" t="5868" r="7265" b="5847"/>
            <a:stretch>
              <a:fillRect/>
            </a:stretch>
          </p:blipFill>
          <p:spPr bwMode="auto">
            <a:xfrm>
              <a:off x="4872267" y="4684855"/>
              <a:ext cx="1500488" cy="968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8D07F1-FCE4-DF4E-8277-00B0D0126DAD}"/>
                </a:ext>
              </a:extLst>
            </p:cNvPr>
            <p:cNvSpPr txBox="1"/>
            <p:nvPr/>
          </p:nvSpPr>
          <p:spPr>
            <a:xfrm>
              <a:off x="4704791" y="5653669"/>
              <a:ext cx="1911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AAC40F"/>
                  </a:solidFill>
                  <a:latin typeface="Raleway ExtraBold" panose="020B0604020202020204" charset="-52"/>
                </a:rPr>
                <a:t>Onboard systems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176394" y="1426223"/>
            <a:ext cx="1801350" cy="1523941"/>
            <a:chOff x="7304950" y="3130135"/>
            <a:chExt cx="1801350" cy="1523941"/>
          </a:xfrm>
        </p:grpSpPr>
        <p:pic>
          <p:nvPicPr>
            <p:cNvPr id="20" name="Рисунок 85">
              <a:extLst>
                <a:ext uri="{FF2B5EF4-FFF2-40B4-BE49-F238E27FC236}">
                  <a16:creationId xmlns:a16="http://schemas.microsoft.com/office/drawing/2014/main" id="{8DD4CC57-5C66-3148-9CB6-45563C8FB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950" y="3130135"/>
              <a:ext cx="1801350" cy="118538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8D07F1-FCE4-DF4E-8277-00B0D0126DAD}"/>
                </a:ext>
              </a:extLst>
            </p:cNvPr>
            <p:cNvSpPr txBox="1"/>
            <p:nvPr/>
          </p:nvSpPr>
          <p:spPr>
            <a:xfrm>
              <a:off x="7429964" y="4315522"/>
              <a:ext cx="1657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AAC40F"/>
                  </a:solidFill>
                  <a:latin typeface="Raleway ExtraBold" panose="020B0604020202020204" charset="-52"/>
                </a:rPr>
                <a:t>Space systems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49981" y="2957984"/>
            <a:ext cx="1278683" cy="1639064"/>
            <a:chOff x="5320943" y="3590160"/>
            <a:chExt cx="1046579" cy="1477528"/>
          </a:xfrm>
        </p:grpSpPr>
        <p:pic>
          <p:nvPicPr>
            <p:cNvPr id="23" name="Picture 2" descr="Photonic Sensors Withstand Large Doses of Radiation | Tech Pulse ..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50"/>
            <a:stretch/>
          </p:blipFill>
          <p:spPr bwMode="auto">
            <a:xfrm>
              <a:off x="5320943" y="3590160"/>
              <a:ext cx="1046579" cy="1176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8D07F1-FCE4-DF4E-8277-00B0D0126DAD}"/>
                </a:ext>
              </a:extLst>
            </p:cNvPr>
            <p:cNvSpPr txBox="1"/>
            <p:nvPr/>
          </p:nvSpPr>
          <p:spPr>
            <a:xfrm>
              <a:off x="5498591" y="4762500"/>
              <a:ext cx="812408" cy="305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AAC40F"/>
                  </a:solidFill>
                  <a:latin typeface="Raleway ExtraBold" panose="020B0604020202020204" charset="-52"/>
                </a:rPr>
                <a:t>Sensors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250941" y="4597048"/>
            <a:ext cx="1796078" cy="1650440"/>
            <a:chOff x="7330175" y="4797417"/>
            <a:chExt cx="1796078" cy="1466020"/>
          </a:xfrm>
        </p:grpSpPr>
        <p:pic>
          <p:nvPicPr>
            <p:cNvPr id="26" name="Рисунок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175" y="4797417"/>
              <a:ext cx="1796078" cy="114706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8D07F1-FCE4-DF4E-8277-00B0D0126DAD}"/>
                </a:ext>
              </a:extLst>
            </p:cNvPr>
            <p:cNvSpPr txBox="1"/>
            <p:nvPr/>
          </p:nvSpPr>
          <p:spPr>
            <a:xfrm>
              <a:off x="7507504" y="5962713"/>
              <a:ext cx="1415772" cy="300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AAC40F"/>
                  </a:solidFill>
                  <a:latin typeface="Raleway ExtraBold" panose="020B0604020202020204" charset="-52"/>
                </a:rPr>
                <a:t>Data centers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66675" y="60971"/>
            <a:ext cx="1846246" cy="1651231"/>
            <a:chOff x="8225570" y="4267687"/>
            <a:chExt cx="1218465" cy="1123940"/>
          </a:xfrm>
        </p:grpSpPr>
        <p:pic>
          <p:nvPicPr>
            <p:cNvPr id="29" name="Picture 2" descr="Quantum Technology Roadmap - Quantum Technolog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570" y="4267687"/>
              <a:ext cx="1218465" cy="91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8D07F1-FCE4-DF4E-8277-00B0D0126DAD}"/>
                </a:ext>
              </a:extLst>
            </p:cNvPr>
            <p:cNvSpPr txBox="1"/>
            <p:nvPr/>
          </p:nvSpPr>
          <p:spPr>
            <a:xfrm>
              <a:off x="8340942" y="5161184"/>
              <a:ext cx="1032754" cy="230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AAC40F"/>
                  </a:solidFill>
                  <a:latin typeface="Raleway ExtraBold" panose="020B0604020202020204" charset="-52"/>
                </a:rPr>
                <a:t>Quantum </a:t>
              </a:r>
              <a:r>
                <a:rPr lang="en-US" sz="1600" b="1" dirty="0">
                  <a:solidFill>
                    <a:srgbClr val="AAC40F"/>
                  </a:solidFill>
                  <a:latin typeface="Raleway ExtraBold" panose="020B0604020202020204" charset="-52"/>
                </a:rPr>
                <a:t>t</a:t>
              </a:r>
              <a:r>
                <a:rPr lang="en-US" sz="1600" b="1" dirty="0" smtClean="0">
                  <a:solidFill>
                    <a:srgbClr val="AAC40F"/>
                  </a:solidFill>
                  <a:latin typeface="Raleway ExtraBold" panose="020B0604020202020204" charset="-52"/>
                </a:rPr>
                <a:t>ech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38986" y="104499"/>
            <a:ext cx="1747594" cy="1436357"/>
            <a:chOff x="7057493" y="3402989"/>
            <a:chExt cx="1747594" cy="143635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74447" y="3402989"/>
              <a:ext cx="1463737" cy="1097803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8D07F1-FCE4-DF4E-8277-00B0D0126DAD}"/>
                </a:ext>
              </a:extLst>
            </p:cNvPr>
            <p:cNvSpPr txBox="1"/>
            <p:nvPr/>
          </p:nvSpPr>
          <p:spPr>
            <a:xfrm>
              <a:off x="7057493" y="4500792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AAC40F"/>
                  </a:solidFill>
                  <a:latin typeface="Raleway ExtraBold" panose="020B0604020202020204" charset="-52"/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5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7410876" y="193387"/>
            <a:ext cx="4670671" cy="1078124"/>
          </a:xfrm>
          <a:prstGeom prst="roundRect">
            <a:avLst>
              <a:gd name="adj" fmla="val 10789"/>
            </a:avLst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Raleway ExtraBold" panose="020B0604020202020204" charset="0"/>
                <a:cs typeface="Raleway ExtraBold" panose="020B0604020202020204" charset="0"/>
              </a:rPr>
              <a:t>Problem: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How to transfer virtual model to 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real PIC fabrication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Raleway ExtraBold" panose="020B0604020202020204" charset="0"/>
              <a:cs typeface="Raleway ExtraBold" panose="020B060402020202020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10875" y="1526374"/>
            <a:ext cx="4670671" cy="1086122"/>
          </a:xfrm>
          <a:prstGeom prst="roundRect">
            <a:avLst>
              <a:gd name="adj" fmla="val 10789"/>
            </a:avLst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Solution: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 from PDK-library of BBB for specific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nanofab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technology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3000351" y="3447271"/>
            <a:ext cx="111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World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110715" y="4301012"/>
            <a:ext cx="1801000" cy="399027"/>
            <a:chOff x="712653" y="3756279"/>
            <a:chExt cx="1801000" cy="399027"/>
          </a:xfrm>
        </p:grpSpPr>
        <p:pic>
          <p:nvPicPr>
            <p:cNvPr id="41" name="Picture 2" descr="VLC Photonics | LinkedI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5" b="25640"/>
            <a:stretch/>
          </p:blipFill>
          <p:spPr bwMode="auto">
            <a:xfrm>
              <a:off x="1775165" y="3813055"/>
              <a:ext cx="738488" cy="34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Bright Photonics — JePPIX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61" b="4617"/>
            <a:stretch/>
          </p:blipFill>
          <p:spPr bwMode="auto">
            <a:xfrm>
              <a:off x="712653" y="3756279"/>
              <a:ext cx="893530" cy="39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2741177" y="3412353"/>
            <a:ext cx="4038285" cy="300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3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ea typeface="+mn-ea"/>
                <a:cs typeface="Raleway ExtraBold" panose="020B0604020202020204" charset="0"/>
              </a:rPr>
              <a:t>Few Commercial Design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ea typeface="+mn-ea"/>
                <a:cs typeface="Raleway ExtraBold" panose="020B0604020202020204" charset="0"/>
              </a:rPr>
              <a:t>Houses</a:t>
            </a:r>
          </a:p>
          <a:p>
            <a:pPr marL="285750" indent="-285750">
              <a:lnSpc>
                <a:spcPct val="3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Lots of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Commercial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Nanofabs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aleway ExtraBold" panose="020B0604020202020204" charset="0"/>
              <a:cs typeface="Raleway ExtraBold" panose="020B0604020202020204" charset="0"/>
            </a:endParaRPr>
          </a:p>
          <a:p>
            <a:pPr marL="285750" indent="-285750">
              <a:lnSpc>
                <a:spcPct val="3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Several Commercial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Software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Raleway ExtraBold" panose="020B0604020202020204" charset="0"/>
              <a:ea typeface="+mn-ea"/>
              <a:cs typeface="Raleway ExtraBold" panose="020B060402020202020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095326" y="5183458"/>
            <a:ext cx="2588953" cy="644794"/>
            <a:chOff x="648802" y="4566089"/>
            <a:chExt cx="3168879" cy="860436"/>
          </a:xfrm>
        </p:grpSpPr>
        <p:pic>
          <p:nvPicPr>
            <p:cNvPr id="46" name="Picture 6" descr="SMART Photonics (@SMARTPhotonics) | Twitt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83" r="1670" b="16414"/>
            <a:stretch/>
          </p:blipFill>
          <p:spPr bwMode="auto">
            <a:xfrm>
              <a:off x="648802" y="4566089"/>
              <a:ext cx="1095788" cy="83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Fraunhofer HHI — JePPI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637" y="4730614"/>
              <a:ext cx="1063986" cy="302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" descr="imec logo – OpenLivingLab Days 20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564" y="5070291"/>
              <a:ext cx="509164" cy="1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4" descr="LioniX International - global provider of customized microsystem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041" y="5098021"/>
              <a:ext cx="893530" cy="32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6" descr="Cornerstone Projec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212" y="4722156"/>
              <a:ext cx="455839" cy="31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2" descr="VTT Technical Research Centre of Finland Ltd | Mining Finlan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186" y="5146347"/>
              <a:ext cx="358495" cy="14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185211" y="6214986"/>
            <a:ext cx="2944545" cy="429514"/>
            <a:chOff x="6668378" y="4794567"/>
            <a:chExt cx="3471258" cy="626774"/>
          </a:xfrm>
        </p:grpSpPr>
        <p:pic>
          <p:nvPicPr>
            <p:cNvPr id="53" name="Picture 24" descr="Synopsys Logos &amp; Us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378" y="4874004"/>
              <a:ext cx="881246" cy="19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6" descr="VPI Photonics — JePPIX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588" y="5146703"/>
              <a:ext cx="1056300" cy="274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8" descr="Lumerical Tool Overview: Component Design / Circuit &amp; System ...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59" b="19674"/>
            <a:stretch/>
          </p:blipFill>
          <p:spPr bwMode="auto">
            <a:xfrm>
              <a:off x="8731461" y="5155481"/>
              <a:ext cx="724705" cy="25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4" descr="Workshop – IEEE International Conference on Group IV Photonics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53" b="31113"/>
            <a:stretch/>
          </p:blipFill>
          <p:spPr bwMode="auto">
            <a:xfrm>
              <a:off x="9271890" y="4874004"/>
              <a:ext cx="867746" cy="25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6" descr="Optiwave Systems Inc. - C2M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738" y="4794567"/>
              <a:ext cx="1123900" cy="304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7455261" y="3445163"/>
            <a:ext cx="137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Russia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201411" y="3412353"/>
            <a:ext cx="4987263" cy="300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3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ea typeface="+mn-ea"/>
                <a:cs typeface="Raleway ExtraBold" panose="020B0604020202020204" charset="0"/>
              </a:rPr>
              <a:t>NO Commercial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ea typeface="+mn-ea"/>
                <a:cs typeface="Raleway ExtraBold" panose="020B0604020202020204" charset="0"/>
              </a:rPr>
              <a:t>Photonic Design Houses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Raleway ExtraBold" panose="020B0604020202020204" charset="0"/>
              <a:ea typeface="+mn-ea"/>
              <a:cs typeface="Raleway ExtraBold" panose="020B0604020202020204" charset="0"/>
            </a:endParaRPr>
          </a:p>
          <a:p>
            <a:pPr marL="285750" indent="-285750">
              <a:lnSpc>
                <a:spcPct val="3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Few Potential Commercial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Nanofabs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Raleway ExtraBold" panose="020B0604020202020204" charset="0"/>
              <a:cs typeface="Raleway ExtraBold" panose="020B0604020202020204" charset="0"/>
            </a:endParaRPr>
          </a:p>
          <a:p>
            <a:pPr marL="285750" indent="-285750">
              <a:lnSpc>
                <a:spcPct val="3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NO Commercial Software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01907" y="4384394"/>
            <a:ext cx="945888" cy="313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8800324" y="4384393"/>
            <a:ext cx="945888" cy="313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601907" y="6269422"/>
            <a:ext cx="945888" cy="313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800324" y="6269421"/>
            <a:ext cx="945888" cy="3135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705141" y="5228219"/>
            <a:ext cx="3754370" cy="600033"/>
            <a:chOff x="6783680" y="4535680"/>
            <a:chExt cx="3926404" cy="681534"/>
          </a:xfrm>
        </p:grpSpPr>
        <p:pic>
          <p:nvPicPr>
            <p:cNvPr id="66" name="Picture 38" descr="https://www.nevainter.com/files/Logos/15640260561580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680" y="4574927"/>
              <a:ext cx="1067737" cy="46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0" descr="https://optochip.org/docum/store/f/d/417/1496398923-6-11654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793" y="4543430"/>
              <a:ext cx="1415992" cy="410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9441206" y="4535680"/>
              <a:ext cx="12688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err="1" smtClean="0">
                  <a:solidFill>
                    <a:schemeClr val="accent4">
                      <a:lumMod val="50000"/>
                    </a:schemeClr>
                  </a:solidFill>
                </a:rPr>
                <a:t>TiRphotonics</a:t>
              </a:r>
              <a:endParaRPr lang="ru-RU" sz="12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69" name="Picture 44" descr="https://engineering.academickeys.com/seeker_job_attachments.php?dothis=display&amp;job_file%5bIDX%5d=11491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9" t="29807" r="20037" b="32364"/>
            <a:stretch/>
          </p:blipFill>
          <p:spPr bwMode="auto">
            <a:xfrm>
              <a:off x="9490229" y="4807014"/>
              <a:ext cx="1042130" cy="41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23377" y="4243662"/>
            <a:ext cx="1006380" cy="480659"/>
          </a:xfrm>
          <a:prstGeom prst="rect">
            <a:avLst/>
          </a:prstGeom>
        </p:spPr>
      </p:pic>
      <p:sp>
        <p:nvSpPr>
          <p:cNvPr id="71" name="TextBox 4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965732" y="164045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Design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Raleway ExtraBold" panose="020B0604020202020204" charset="0"/>
              <a:cs typeface="Raleway ExtraBold" panose="020B0604020202020204" charset="0"/>
            </a:endParaRPr>
          </a:p>
        </p:txBody>
      </p:sp>
      <p:sp>
        <p:nvSpPr>
          <p:cNvPr id="72" name="TextBox 5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47263" y="2402257"/>
            <a:ext cx="2643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Basic Building Blocks (BBB)</a:t>
            </a:r>
          </a:p>
        </p:txBody>
      </p:sp>
      <p:sp>
        <p:nvSpPr>
          <p:cNvPr id="73" name="TextBox 6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2293900" y="2388402"/>
            <a:ext cx="329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Photonic Integrated Circuits</a:t>
            </a:r>
          </a:p>
        </p:txBody>
      </p:sp>
      <p:sp>
        <p:nvSpPr>
          <p:cNvPr id="74" name="TextBox 7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5700798" y="146066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Nanofab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Raleway ExtraBold" panose="020B0604020202020204" charset="0"/>
              <a:cs typeface="Raleway ExtraBold" panose="020B0604020202020204" charset="0"/>
            </a:endParaRPr>
          </a:p>
        </p:txBody>
      </p:sp>
      <p:sp>
        <p:nvSpPr>
          <p:cNvPr id="75" name="TextBox 8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5726446" y="2400627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leway ExtraBold" panose="020B0604020202020204" charset="0"/>
                <a:cs typeface="Raleway ExtraBold" panose="020B0604020202020204" charset="0"/>
              </a:rPr>
              <a:t>Technology</a:t>
            </a:r>
          </a:p>
        </p:txBody>
      </p:sp>
      <p:sp>
        <p:nvSpPr>
          <p:cNvPr id="76" name="Oval 75"/>
          <p:cNvSpPr/>
          <p:nvPr/>
        </p:nvSpPr>
        <p:spPr>
          <a:xfrm>
            <a:off x="588664" y="546792"/>
            <a:ext cx="1763646" cy="53470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Model</a:t>
            </a:r>
            <a:endParaRPr lang="en-US" sz="2000" b="1" dirty="0"/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2632365" y="1678193"/>
            <a:ext cx="267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 </a:t>
            </a:r>
            <a:r>
              <a:rPr lang="en-US" dirty="0" smtClean="0"/>
              <a:t>Design Kit PDK</a:t>
            </a:r>
            <a:endParaRPr lang="ru-RU" dirty="0"/>
          </a:p>
        </p:txBody>
      </p:sp>
      <p:sp>
        <p:nvSpPr>
          <p:cNvPr id="78" name="Oval 77"/>
          <p:cNvSpPr/>
          <p:nvPr/>
        </p:nvSpPr>
        <p:spPr>
          <a:xfrm>
            <a:off x="5398517" y="532079"/>
            <a:ext cx="1862893" cy="53470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Fabricate</a:t>
            </a:r>
            <a:endParaRPr lang="en-US" sz="2000" b="1" dirty="0"/>
          </a:p>
        </p:txBody>
      </p:sp>
      <p:sp>
        <p:nvSpPr>
          <p:cNvPr id="79" name="Google Shape;610;p38"/>
          <p:cNvSpPr/>
          <p:nvPr/>
        </p:nvSpPr>
        <p:spPr>
          <a:xfrm>
            <a:off x="3665917" y="995913"/>
            <a:ext cx="683556" cy="564181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89"/>
          </a:p>
        </p:txBody>
      </p:sp>
      <p:grpSp>
        <p:nvGrpSpPr>
          <p:cNvPr id="80" name="Group 79"/>
          <p:cNvGrpSpPr/>
          <p:nvPr/>
        </p:nvGrpSpPr>
        <p:grpSpPr>
          <a:xfrm>
            <a:off x="705453" y="1411252"/>
            <a:ext cx="1389608" cy="1053144"/>
            <a:chOff x="864374" y="4812692"/>
            <a:chExt cx="1525807" cy="1094795"/>
          </a:xfrm>
        </p:grpSpPr>
        <p:pic>
          <p:nvPicPr>
            <p:cNvPr id="87" name="Picture 86" descr="LEGO® Pièce Brique 1 x 6 Orange (4189007) | ToyPro.com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74" y="5294923"/>
              <a:ext cx="918845" cy="61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 descr="LEGO® Part Brick 2 x 4 Orange (4153827) | ToyPro.com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138" y="4812692"/>
              <a:ext cx="863521" cy="57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 descr="Lego Brick 2 x 2 Orange - brickassistance.com - Klocki LEGO na ...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6" t="20884" r="21444" b="18813"/>
            <a:stretch/>
          </p:blipFill>
          <p:spPr bwMode="auto">
            <a:xfrm>
              <a:off x="1878100" y="5377182"/>
              <a:ext cx="512081" cy="47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80" descr="There's a brick for that | Fat Pencil Studi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34" y="1469323"/>
            <a:ext cx="1382489" cy="9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Down Arrow 81"/>
          <p:cNvSpPr/>
          <p:nvPr/>
        </p:nvSpPr>
        <p:spPr>
          <a:xfrm>
            <a:off x="1210474" y="1131826"/>
            <a:ext cx="548591" cy="295183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  <a:latin typeface="Raleway ExtraBold" panose="020B0604020202020204" charset="-52"/>
            </a:endParaRPr>
          </a:p>
        </p:txBody>
      </p:sp>
      <p:sp>
        <p:nvSpPr>
          <p:cNvPr id="83" name="Down Arrow 82"/>
          <p:cNvSpPr/>
          <p:nvPr/>
        </p:nvSpPr>
        <p:spPr>
          <a:xfrm>
            <a:off x="6032597" y="1102209"/>
            <a:ext cx="548591" cy="295183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  <a:latin typeface="Raleway ExtraBold" panose="020B0604020202020204" charset="-52"/>
            </a:endParaRPr>
          </a:p>
        </p:txBody>
      </p:sp>
      <p:sp>
        <p:nvSpPr>
          <p:cNvPr id="84" name="Up-Down Arrow 83"/>
          <p:cNvSpPr/>
          <p:nvPr/>
        </p:nvSpPr>
        <p:spPr>
          <a:xfrm rot="5400000">
            <a:off x="3782313" y="-374107"/>
            <a:ext cx="547396" cy="2347724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  <a:latin typeface="Raleway ExtraBold" panose="020B0604020202020204" charset="-52"/>
            </a:endParaRPr>
          </a:p>
        </p:txBody>
      </p:sp>
      <p:sp>
        <p:nvSpPr>
          <p:cNvPr id="85" name="Up-Down Arrow 84"/>
          <p:cNvSpPr/>
          <p:nvPr/>
        </p:nvSpPr>
        <p:spPr>
          <a:xfrm rot="5400000">
            <a:off x="3859123" y="1064652"/>
            <a:ext cx="346856" cy="2164729"/>
          </a:xfrm>
          <a:prstGeom prst="up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  <a:latin typeface="Raleway ExtraBold" panose="020B0604020202020204" charset="-52"/>
            </a:endParaRPr>
          </a:p>
        </p:txBody>
      </p:sp>
      <p:sp>
        <p:nvSpPr>
          <p:cNvPr id="86" name="TextBox 24">
            <a:extLst>
              <a:ext uri="{FF2B5EF4-FFF2-40B4-BE49-F238E27FC236}">
                <a16:creationId xmlns:a16="http://schemas.microsoft.com/office/drawing/2014/main" id="{368D07F1-FCE4-DF4E-8277-00B0D0126DAD}"/>
              </a:ext>
            </a:extLst>
          </p:cNvPr>
          <p:cNvSpPr txBox="1"/>
          <p:nvPr/>
        </p:nvSpPr>
        <p:spPr>
          <a:xfrm>
            <a:off x="3665917" y="56415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B600"/>
                </a:solidFill>
                <a:latin typeface="Raleway ExtraBold" panose="020B0604020202020204" charset="-52"/>
              </a:rPr>
              <a:t>Gap</a:t>
            </a:r>
            <a:endParaRPr lang="ru-RU" sz="2400" b="1" dirty="0">
              <a:solidFill>
                <a:srgbClr val="FFB600"/>
              </a:solidFill>
              <a:latin typeface="Raleway Extra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91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4121" y="138640"/>
            <a:ext cx="10885115" cy="995946"/>
          </a:xfrm>
        </p:spPr>
        <p:txBody>
          <a:bodyPr>
            <a:noAutofit/>
          </a:bodyPr>
          <a:lstStyle/>
          <a:p>
            <a:pPr lvl="0"/>
            <a:r>
              <a:rPr lang="en-US" altLang="en-US" sz="2857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CPQM</a:t>
            </a:r>
            <a:r>
              <a:rPr lang="ru-RU" altLang="en-US" sz="2857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857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PIC Design Center</a:t>
            </a:r>
            <a:r>
              <a:rPr lang="en-US" altLang="en-US" sz="2857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</a:t>
            </a:r>
            <a:r>
              <a:rPr lang="en-US" altLang="en-US" sz="2857" dirty="0">
                <a:solidFill>
                  <a:srgbClr val="FFC000"/>
                </a:solidFill>
                <a:latin typeface="+mn-lt"/>
              </a:rPr>
              <a:t>Ecosyste</a:t>
            </a:r>
            <a:r>
              <a:rPr lang="en-US" altLang="en-US" sz="2857" dirty="0">
                <a:solidFill>
                  <a:srgbClr val="FFC000"/>
                </a:solidFill>
                <a:latin typeface="+mn-lt"/>
              </a:rPr>
              <a:t>m</a:t>
            </a:r>
            <a:endParaRPr lang="en-US" altLang="de-DE" sz="2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49EC8-1A51-754C-B27E-58D8007AC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03E6-B7F9-42A1-9A62-B7E9BB6AE89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277" y="1356982"/>
            <a:ext cx="7742288" cy="5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634121" y="138640"/>
            <a:ext cx="10885115" cy="9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640048"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76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1280096"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76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920144"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76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2560192" algn="l" rtl="0" eaLnBrk="1" fontAlgn="base" hangingPunct="1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476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53156"/>
            <a:r>
              <a:rPr lang="en-US" altLang="en-US" sz="2857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CPQM</a:t>
            </a:r>
            <a:r>
              <a:rPr lang="ru-RU" altLang="en-US" sz="2857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857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PIC Design Center: </a:t>
            </a:r>
            <a:r>
              <a:rPr lang="en-US" altLang="en-US" sz="2857" kern="0" dirty="0">
                <a:solidFill>
                  <a:srgbClr val="FFC000"/>
                </a:solidFill>
                <a:latin typeface="+mn-lt"/>
              </a:rPr>
              <a:t>PIC flow</a:t>
            </a:r>
            <a:endParaRPr lang="en-US" altLang="de-DE" sz="2400" kern="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472F3-4996-324E-A0C2-82795D14A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03E6-B7F9-42A1-9A62-B7E9BB6AE89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17" y="3016334"/>
            <a:ext cx="976181" cy="7299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34AC745-1CB2-EB42-829F-CDFA9424F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79" y="3086221"/>
            <a:ext cx="1314464" cy="1127643"/>
          </a:xfrm>
          <a:prstGeom prst="rect">
            <a:avLst/>
          </a:prstGeom>
        </p:spPr>
      </p:pic>
      <p:pic>
        <p:nvPicPr>
          <p:cNvPr id="4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281" y="3077196"/>
            <a:ext cx="1865297" cy="60045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075512" y="2819798"/>
            <a:ext cx="1366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b="1" dirty="0"/>
              <a:t>CPQM, Interrogator</a:t>
            </a:r>
            <a:endParaRPr lang="en-US" sz="1000" b="1" dirty="0"/>
          </a:p>
        </p:txBody>
      </p:sp>
      <p:pic>
        <p:nvPicPr>
          <p:cNvPr id="51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57" y="3825273"/>
            <a:ext cx="841692" cy="1311659"/>
          </a:xfrm>
          <a:prstGeom prst="rect">
            <a:avLst/>
          </a:prstGeom>
        </p:spPr>
      </p:pic>
      <p:pic>
        <p:nvPicPr>
          <p:cNvPr id="52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9965"/>
          <a:stretch/>
        </p:blipFill>
        <p:spPr>
          <a:xfrm>
            <a:off x="525741" y="5137044"/>
            <a:ext cx="1347624" cy="98714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257808" y="3746285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b="1" dirty="0"/>
              <a:t>CPQM, MZM</a:t>
            </a:r>
            <a:endParaRPr lang="en-US" sz="1000" b="1" dirty="0"/>
          </a:p>
        </p:txBody>
      </p:sp>
      <p:pic>
        <p:nvPicPr>
          <p:cNvPr id="54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6211" y="4006315"/>
            <a:ext cx="1603403" cy="72876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653578" y="2848113"/>
            <a:ext cx="1978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b="1" dirty="0"/>
              <a:t>CPQM, </a:t>
            </a:r>
            <a:r>
              <a:rPr lang="en-US" sz="1000" b="1" dirty="0" err="1"/>
              <a:t>SMARTphotonics</a:t>
            </a:r>
            <a:r>
              <a:rPr lang="en-US" sz="1000" b="1" dirty="0"/>
              <a:t>, </a:t>
            </a:r>
            <a:r>
              <a:rPr lang="en-US" sz="1000" b="1" dirty="0" err="1"/>
              <a:t>InP</a:t>
            </a:r>
            <a:endParaRPr lang="en-US" sz="1000" b="1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07" y="5493921"/>
            <a:ext cx="1399206" cy="962810"/>
          </a:xfrm>
          <a:prstGeom prst="rect">
            <a:avLst/>
          </a:prstGeom>
        </p:spPr>
      </p:pic>
      <p:pic>
        <p:nvPicPr>
          <p:cNvPr id="57" name="Рисунок 3">
            <a:extLst>
              <a:ext uri="{FF2B5EF4-FFF2-40B4-BE49-F238E27FC236}">
                <a16:creationId xmlns:a16="http://schemas.microsoft.com/office/drawing/2014/main" id="{5D89BC5B-C78D-C142-9925-4F3A40FD4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145" y="4437263"/>
            <a:ext cx="1700170" cy="83325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811777" y="4248620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fontAlgn="base">
              <a:defRPr sz="1400"/>
            </a:lvl1pPr>
          </a:lstStyle>
          <a:p>
            <a:r>
              <a:rPr lang="en-US" sz="1000" b="1" dirty="0"/>
              <a:t>CPQM, Cornerstone, SOI</a:t>
            </a:r>
            <a:br>
              <a:rPr lang="en-US" sz="1000" b="1" dirty="0"/>
            </a:br>
            <a:endParaRPr lang="en-US" sz="1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964644" y="5270523"/>
            <a:ext cx="1391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b="1" dirty="0"/>
              <a:t>CPQM, IMOS, </a:t>
            </a:r>
            <a:r>
              <a:rPr lang="en-US" sz="1000" b="1" dirty="0" err="1"/>
              <a:t>InP</a:t>
            </a:r>
            <a:r>
              <a:rPr lang="en-US" sz="1000" b="1" dirty="0"/>
              <a:t>/Si</a:t>
            </a:r>
            <a:endParaRPr lang="en-US" sz="1000" b="1" dirty="0"/>
          </a:p>
        </p:txBody>
      </p:sp>
      <p:pic>
        <p:nvPicPr>
          <p:cNvPr id="60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0855" y="3127414"/>
            <a:ext cx="1357831" cy="89577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528736" y="2853978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dirty="0"/>
              <a:t>SOI Wafer, Cornerstone</a:t>
            </a:r>
            <a:endParaRPr lang="en-US" sz="1000" dirty="0"/>
          </a:p>
        </p:txBody>
      </p:sp>
      <p:pic>
        <p:nvPicPr>
          <p:cNvPr id="62" name="Picture 4" descr="Image result for photonic integrated circuit in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16" y="4369793"/>
            <a:ext cx="1135674" cy="7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5802752" y="4133198"/>
            <a:ext cx="1183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dirty="0" err="1"/>
              <a:t>InP</a:t>
            </a:r>
            <a:r>
              <a:rPr lang="en-US" sz="1000" dirty="0"/>
              <a:t> PICs, </a:t>
            </a:r>
            <a:r>
              <a:rPr lang="en-US" sz="1000" dirty="0" err="1"/>
              <a:t>InPulse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5700274" y="5270522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b="1" dirty="0"/>
              <a:t>CPQM, Cornerstone</a:t>
            </a:r>
            <a:endParaRPr lang="en-US" sz="1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937805" y="279071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b="1" dirty="0"/>
              <a:t>CPQM</a:t>
            </a:r>
            <a:endParaRPr lang="en-US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152626" y="4850050"/>
            <a:ext cx="13773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b="1" dirty="0"/>
              <a:t>CPQM, FSO system</a:t>
            </a:r>
            <a:endParaRPr lang="en-US" sz="1000" b="1" dirty="0"/>
          </a:p>
        </p:txBody>
      </p:sp>
      <p:pic>
        <p:nvPicPr>
          <p:cNvPr id="67" name="Google Shape;93;gb03ffed82d_0_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21058" y="5164112"/>
            <a:ext cx="1653888" cy="85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03" y="5492420"/>
            <a:ext cx="1228334" cy="921251"/>
          </a:xfrm>
          <a:prstGeom prst="rect">
            <a:avLst/>
          </a:prstGeom>
        </p:spPr>
      </p:pic>
      <p:pic>
        <p:nvPicPr>
          <p:cNvPr id="70" name="Рисунок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77" r="336" b="27614"/>
          <a:stretch/>
        </p:blipFill>
        <p:spPr>
          <a:xfrm>
            <a:off x="7356053" y="4369793"/>
            <a:ext cx="1042025" cy="874486"/>
          </a:xfrm>
          <a:prstGeom prst="rect">
            <a:avLst/>
          </a:prstGeom>
        </p:spPr>
      </p:pic>
      <p:pic>
        <p:nvPicPr>
          <p:cNvPr id="71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25" y="3127924"/>
            <a:ext cx="850315" cy="113375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125395" y="2848113"/>
            <a:ext cx="1718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b="1" dirty="0"/>
              <a:t>CPQM, PIC measurement</a:t>
            </a:r>
            <a:endParaRPr lang="en-US" sz="1000" b="1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3180" b="23205"/>
          <a:stretch/>
        </p:blipFill>
        <p:spPr>
          <a:xfrm>
            <a:off x="7154840" y="5380442"/>
            <a:ext cx="1502229" cy="9502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/>
          <a:stretch/>
        </p:blipFill>
        <p:spPr>
          <a:xfrm>
            <a:off x="8804677" y="4176004"/>
            <a:ext cx="1549134" cy="752902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9126770" y="2853978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dirty="0" err="1"/>
              <a:t>PIXapp</a:t>
            </a:r>
            <a:r>
              <a:rPr lang="en-US" sz="1000" dirty="0"/>
              <a:t>, </a:t>
            </a:r>
            <a:r>
              <a:rPr lang="en-US" sz="1000" dirty="0" err="1"/>
              <a:t>Tyndal</a:t>
            </a:r>
            <a:endParaRPr lang="en-US" sz="786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68328" y="3195987"/>
            <a:ext cx="1413559" cy="834174"/>
          </a:xfrm>
          <a:prstGeom prst="rect">
            <a:avLst/>
          </a:prstGeom>
        </p:spPr>
      </p:pic>
      <p:pic>
        <p:nvPicPr>
          <p:cNvPr id="78" name="Picture 2" descr="https://www.mdpi.com/applsci/applsci-06-00426/article_deploy/html/images/applsci-06-00426-g01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824" y="5177873"/>
            <a:ext cx="1575481" cy="9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9289413" y="4983078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dirty="0"/>
              <a:t>Cornerstone</a:t>
            </a:r>
            <a:endParaRPr lang="en-US" sz="786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3344" b="19649"/>
          <a:stretch/>
        </p:blipFill>
        <p:spPr>
          <a:xfrm>
            <a:off x="10493588" y="3208432"/>
            <a:ext cx="1393613" cy="821729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0445679" y="2853978"/>
            <a:ext cx="1691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000" dirty="0"/>
              <a:t>Automated testbed, Jeppix</a:t>
            </a:r>
            <a:endParaRPr lang="en-US" sz="1000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09527" y="4195145"/>
            <a:ext cx="1322767" cy="837626"/>
          </a:xfrm>
          <a:prstGeom prst="rect">
            <a:avLst/>
          </a:prstGeom>
        </p:spPr>
      </p:pic>
      <p:pic>
        <p:nvPicPr>
          <p:cNvPr id="84" name="Picture 24" descr="Image result for inp laser photonic integrated circuit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546" y="5198256"/>
            <a:ext cx="1246749" cy="8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8720" y="1560235"/>
            <a:ext cx="540533" cy="29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286" b="1" dirty="0">
                <a:solidFill>
                  <a:schemeClr val="accent6">
                    <a:lumMod val="50000"/>
                  </a:schemeClr>
                </a:solidFill>
              </a:rPr>
              <a:t>BBB</a:t>
            </a:r>
            <a:endParaRPr lang="en-US" sz="1429" b="1" dirty="0"/>
          </a:p>
        </p:txBody>
      </p:sp>
      <p:sp>
        <p:nvSpPr>
          <p:cNvPr id="45" name="Rectangle 44"/>
          <p:cNvSpPr/>
          <p:nvPr/>
        </p:nvSpPr>
        <p:spPr>
          <a:xfrm>
            <a:off x="2663832" y="1560235"/>
            <a:ext cx="540533" cy="29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286" b="1" dirty="0">
                <a:solidFill>
                  <a:schemeClr val="accent6">
                    <a:lumMod val="50000"/>
                  </a:schemeClr>
                </a:solidFill>
              </a:rPr>
              <a:t>CBB</a:t>
            </a:r>
            <a:endParaRPr lang="en-US" sz="1429" b="1" dirty="0"/>
          </a:p>
        </p:txBody>
      </p:sp>
      <p:sp>
        <p:nvSpPr>
          <p:cNvPr id="46" name="Rectangle 45"/>
          <p:cNvSpPr/>
          <p:nvPr/>
        </p:nvSpPr>
        <p:spPr>
          <a:xfrm>
            <a:off x="4339677" y="1550417"/>
            <a:ext cx="460382" cy="29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286" b="1" dirty="0">
                <a:solidFill>
                  <a:schemeClr val="accent6">
                    <a:lumMod val="50000"/>
                  </a:schemeClr>
                </a:solidFill>
              </a:rPr>
              <a:t>PIC</a:t>
            </a:r>
            <a:endParaRPr lang="en-US" sz="1429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9354" y="1568821"/>
            <a:ext cx="11187847" cy="11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0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AC50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232</Words>
  <Application>Microsoft Office PowerPoint</Application>
  <PresentationFormat>Widescreen</PresentationFormat>
  <Paragraphs>69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Helvetica Neue Medium</vt:lpstr>
      <vt:lpstr>Raleway ExtraBold</vt:lpstr>
      <vt:lpstr>Raleway Light</vt:lpstr>
      <vt:lpstr>Symbol</vt:lpstr>
      <vt:lpstr>Basic slides</vt:lpstr>
      <vt:lpstr>Content slides</vt:lpstr>
      <vt:lpstr>PowerPoint Presentation</vt:lpstr>
      <vt:lpstr>PowerPoint Presentation</vt:lpstr>
      <vt:lpstr>PowerPoint Presentation</vt:lpstr>
      <vt:lpstr>PowerPoint Presentation</vt:lpstr>
      <vt:lpstr>CPQM PIC Design Center: Ecosystem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Sergei Vasilyev</dc:creator>
  <cp:lastModifiedBy>Sergei Vasilyev</cp:lastModifiedBy>
  <cp:revision>151</cp:revision>
  <cp:lastPrinted>2020-02-28T06:09:26Z</cp:lastPrinted>
  <dcterms:created xsi:type="dcterms:W3CDTF">2019-08-30T13:25:56Z</dcterms:created>
  <dcterms:modified xsi:type="dcterms:W3CDTF">2021-02-25T09:39:26Z</dcterms:modified>
</cp:coreProperties>
</file>